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0" r:id="rId14"/>
    <p:sldId id="271" r:id="rId15"/>
    <p:sldId id="268" r:id="rId16"/>
    <p:sldId id="269" r:id="rId17"/>
  </p:sldIdLst>
  <p:sldSz cx="9144000" cy="5143500" type="screen16x9"/>
  <p:notesSz cx="6858000" cy="9144000"/>
  <p:embeddedFontLst>
    <p:embeddedFont>
      <p:font typeface="Nunito" charset="0"/>
      <p:regular r:id="rId19"/>
      <p:bold r:id="rId20"/>
      <p:italic r:id="rId21"/>
      <p:boldItalic r:id="rId22"/>
    </p:embeddedFont>
    <p:embeddedFont>
      <p:font typeface="Calibri" pitchFamily="34" charset="0"/>
      <p:regular r:id="rId23"/>
      <p:bold r:id="rId24"/>
      <p:italic r:id="rId25"/>
      <p:boldItalic r:id="rId2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p:scale>
          <a:sx n="75" d="100"/>
          <a:sy n="75" d="100"/>
        </p:scale>
        <p:origin x="-1824" y="-744"/>
      </p:cViewPr>
      <p:guideLst>
        <p:guide orient="horz" pos="162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font" Target="fonts/font8.fntdata"/><Relationship Id="rId3" Type="http://schemas.openxmlformats.org/officeDocument/2006/relationships/slide" Target="slides/slide2.xml"/><Relationship Id="rId21"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7.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2.fntdata"/><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6.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5.fntdata"/><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4.fntdata"/><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8ad3f252a1_0_1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 name="Google Shape;133;g8ad3f252a1_0_1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6"/>
        </a:solidFill>
        <a:effectLst/>
      </p:bgPr>
    </p:bg>
    <p:spTree>
      <p:nvGrpSpPr>
        <p:cNvPr id="1"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509632" y="592"/>
              <a:ext cx="1741500" cy="10443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255200" y="592"/>
              <a:ext cx="1741500" cy="10443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name="adj" fmla="val 153193"/>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1159826" y="592"/>
              <a:ext cx="1741500" cy="1044300"/>
            </a:xfrm>
            <a:prstGeom prst="parallelogram">
              <a:avLst>
                <a:gd name="adj" fmla="val 153193"/>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905395" y="592"/>
              <a:ext cx="1741500" cy="1044300"/>
            </a:xfrm>
            <a:prstGeom prst="parallelogram">
              <a:avLst>
                <a:gd name="adj" fmla="val 153193"/>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7279439"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6917201"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name="adj" fmla="val 158024"/>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7279439" y="0"/>
              <a:ext cx="1503300" cy="863400"/>
            </a:xfrm>
            <a:prstGeom prst="parallelogram">
              <a:avLst>
                <a:gd name="adj" fmla="val 158024"/>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6917201" y="0"/>
              <a:ext cx="1503300" cy="863400"/>
            </a:xfrm>
            <a:prstGeom prst="parallelogram">
              <a:avLst>
                <a:gd name="adj" fmla="val 158024"/>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7279439"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6917201"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 name="Google Shape;34;p2"/>
          <p:cNvSpPr txBox="1">
            <a:spLocks noGrp="1"/>
          </p:cNvSpPr>
          <p:nvPr>
            <p:ph type="ctrTitle"/>
          </p:nvPr>
        </p:nvSpPr>
        <p:spPr>
          <a:xfrm>
            <a:off x="1858703" y="1822833"/>
            <a:ext cx="5361300" cy="1448100"/>
          </a:xfrm>
          <a:prstGeom prst="rect">
            <a:avLst/>
          </a:prstGeom>
        </p:spPr>
        <p:txBody>
          <a:bodyPr spcFirstLastPara="1" wrap="square" lIns="91425" tIns="91425" rIns="91425" bIns="91425" anchor="ctr" anchorCtr="0">
            <a:no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a:endParaRPr/>
          </a:p>
        </p:txBody>
      </p:sp>
      <p:sp>
        <p:nvSpPr>
          <p:cNvPr id="35" name="Google Shape;35;p2"/>
          <p:cNvSpPr txBox="1">
            <a:spLocks noGrp="1"/>
          </p:cNvSpPr>
          <p:nvPr>
            <p:ph type="subTitle" idx="1"/>
          </p:nvPr>
        </p:nvSpPr>
        <p:spPr>
          <a:xfrm>
            <a:off x="1858700" y="3413158"/>
            <a:ext cx="5361300" cy="52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a:endParaRPr/>
          </a:p>
        </p:txBody>
      </p:sp>
      <p:sp>
        <p:nvSpPr>
          <p:cNvPr id="36" name="Google Shape;36;p2"/>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3"/>
        </a:solidFill>
        <a:effectLst/>
      </p:bgPr>
    </p:bg>
    <p:spTree>
      <p:nvGrpSpPr>
        <p:cNvPr id="1"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11"/>
            <p:cNvSpPr/>
            <p:nvPr/>
          </p:nvSpPr>
          <p:spPr>
            <a:xfrm>
              <a:off x="7279439"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11"/>
            <p:cNvSpPr/>
            <p:nvPr/>
          </p:nvSpPr>
          <p:spPr>
            <a:xfrm>
              <a:off x="6917201"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11"/>
            <p:cNvSpPr/>
            <p:nvPr/>
          </p:nvSpPr>
          <p:spPr>
            <a:xfrm>
              <a:off x="7279439"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1"/>
            <p:cNvSpPr/>
            <p:nvPr/>
          </p:nvSpPr>
          <p:spPr>
            <a:xfrm>
              <a:off x="6917201"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9" name="Google Shape;119;p11"/>
          <p:cNvSpPr txBox="1">
            <a:spLocks noGrp="1"/>
          </p:cNvSpPr>
          <p:nvPr>
            <p:ph type="title" hasCustomPrompt="1"/>
          </p:nvPr>
        </p:nvSpPr>
        <p:spPr>
          <a:xfrm>
            <a:off x="1385850" y="1383850"/>
            <a:ext cx="6372300" cy="13797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a:spLocks noGrp="1"/>
          </p:cNvSpPr>
          <p:nvPr>
            <p:ph type="body" idx="1"/>
          </p:nvPr>
        </p:nvSpPr>
        <p:spPr>
          <a:xfrm>
            <a:off x="1385850" y="2863850"/>
            <a:ext cx="6372300" cy="641100"/>
          </a:xfrm>
          <a:prstGeom prst="rect">
            <a:avLst/>
          </a:prstGeom>
        </p:spPr>
        <p:txBody>
          <a:bodyPr spcFirstLastPara="1" wrap="square" lIns="91425" tIns="91425" rIns="91425" bIns="91425" anchor="t" anchorCtr="0">
            <a:noAutofit/>
          </a:bodyPr>
          <a:lstStyle>
            <a:lvl1pPr marL="457200" lvl="0" indent="-311150" algn="ctr">
              <a:spcBef>
                <a:spcPts val="0"/>
              </a:spcBef>
              <a:spcAft>
                <a:spcPts val="0"/>
              </a:spcAft>
              <a:buSzPts val="1300"/>
              <a:buChar char="●"/>
              <a:defRPr/>
            </a:lvl1pPr>
            <a:lvl2pPr marL="914400" lvl="1" indent="-298450" algn="ctr">
              <a:spcBef>
                <a:spcPts val="1600"/>
              </a:spcBef>
              <a:spcAft>
                <a:spcPts val="0"/>
              </a:spcAft>
              <a:buSzPts val="1100"/>
              <a:buChar char="○"/>
              <a:defRPr/>
            </a:lvl2pPr>
            <a:lvl3pPr marL="1371600" lvl="2" indent="-298450" algn="ctr">
              <a:spcBef>
                <a:spcPts val="1600"/>
              </a:spcBef>
              <a:spcAft>
                <a:spcPts val="0"/>
              </a:spcAft>
              <a:buSzPts val="1100"/>
              <a:buChar char="■"/>
              <a:defRPr/>
            </a:lvl3pPr>
            <a:lvl4pPr marL="1828800" lvl="3" indent="-298450" algn="ctr">
              <a:spcBef>
                <a:spcPts val="1600"/>
              </a:spcBef>
              <a:spcAft>
                <a:spcPts val="0"/>
              </a:spcAft>
              <a:buSzPts val="1100"/>
              <a:buChar char="●"/>
              <a:defRPr/>
            </a:lvl4pPr>
            <a:lvl5pPr marL="2286000" lvl="4" indent="-298450" algn="ctr">
              <a:spcBef>
                <a:spcPts val="1600"/>
              </a:spcBef>
              <a:spcAft>
                <a:spcPts val="0"/>
              </a:spcAft>
              <a:buSzPts val="1100"/>
              <a:buChar char="○"/>
              <a:defRPr/>
            </a:lvl5pPr>
            <a:lvl6pPr marL="2743200" lvl="5" indent="-298450" algn="ctr">
              <a:spcBef>
                <a:spcPts val="1600"/>
              </a:spcBef>
              <a:spcAft>
                <a:spcPts val="0"/>
              </a:spcAft>
              <a:buSzPts val="1100"/>
              <a:buChar char="■"/>
              <a:defRPr/>
            </a:lvl6pPr>
            <a:lvl7pPr marL="3200400" lvl="6" indent="-298450" algn="ctr">
              <a:spcBef>
                <a:spcPts val="1600"/>
              </a:spcBef>
              <a:spcAft>
                <a:spcPts val="0"/>
              </a:spcAft>
              <a:buSzPts val="1100"/>
              <a:buChar char="●"/>
              <a:defRPr/>
            </a:lvl7pPr>
            <a:lvl8pPr marL="3657600" lvl="7" indent="-298450" algn="ctr">
              <a:spcBef>
                <a:spcPts val="1600"/>
              </a:spcBef>
              <a:spcAft>
                <a:spcPts val="0"/>
              </a:spcAft>
              <a:buSzPts val="1100"/>
              <a:buChar char="○"/>
              <a:defRPr/>
            </a:lvl8pPr>
            <a:lvl9pPr marL="4114800" lvl="8" indent="-298450" algn="ctr">
              <a:spcBef>
                <a:spcPts val="1600"/>
              </a:spcBef>
              <a:spcAft>
                <a:spcPts val="1600"/>
              </a:spcAft>
              <a:buSzPts val="1100"/>
              <a:buChar char="■"/>
              <a:defRPr/>
            </a:lvl9pPr>
          </a:lstStyle>
          <a:p>
            <a:endParaRPr/>
          </a:p>
        </p:txBody>
      </p:sp>
      <p:sp>
        <p:nvSpPr>
          <p:cNvPr id="121" name="Google Shape;121;p11"/>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2"/>
        <p:cNvGrpSpPr/>
        <p:nvPr/>
      </p:nvGrpSpPr>
      <p:grpSpPr>
        <a:xfrm>
          <a:off x="0" y="0"/>
          <a:ext cx="0" cy="0"/>
          <a:chOff x="0" y="0"/>
          <a:chExt cx="0" cy="0"/>
        </a:xfrm>
      </p:grpSpPr>
      <p:sp>
        <p:nvSpPr>
          <p:cNvPr id="123" name="Google Shape;123;p12"/>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accent3"/>
        </a:solidFill>
        <a:effectLst/>
      </p:bgPr>
    </p:bg>
    <p:spTree>
      <p:nvGrpSpPr>
        <p:cNvPr id="1"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3"/>
            <p:cNvSpPr/>
            <p:nvPr/>
          </p:nvSpPr>
          <p:spPr>
            <a:xfrm>
              <a:off x="7279439"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3"/>
            <p:cNvSpPr/>
            <p:nvPr/>
          </p:nvSpPr>
          <p:spPr>
            <a:xfrm>
              <a:off x="6917201" y="0"/>
              <a:ext cx="1503300" cy="863400"/>
            </a:xfrm>
            <a:prstGeom prst="parallelogram">
              <a:avLst>
                <a:gd name="adj" fmla="val 158024"/>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3"/>
            <p:cNvSpPr/>
            <p:nvPr/>
          </p:nvSpPr>
          <p:spPr>
            <a:xfrm>
              <a:off x="7279439"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3"/>
            <p:cNvSpPr/>
            <p:nvPr/>
          </p:nvSpPr>
          <p:spPr>
            <a:xfrm>
              <a:off x="6917201" y="0"/>
              <a:ext cx="1503300" cy="863400"/>
            </a:xfrm>
            <a:prstGeom prst="parallelogram">
              <a:avLst>
                <a:gd name="adj" fmla="val 158024"/>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7" name="Google Shape;47;p3"/>
          <p:cNvSpPr txBox="1">
            <a:spLocks noGrp="1"/>
          </p:cNvSpPr>
          <p:nvPr>
            <p:ph type="title"/>
          </p:nvPr>
        </p:nvSpPr>
        <p:spPr>
          <a:xfrm>
            <a:off x="1888684" y="1746100"/>
            <a:ext cx="5377500" cy="16461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a:endParaRPr/>
          </a:p>
        </p:txBody>
      </p:sp>
      <p:sp>
        <p:nvSpPr>
          <p:cNvPr id="48" name="Google Shape;48;p3"/>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solidFill>
          <a:schemeClr val="dk2"/>
        </a:solidFill>
        <a:effectLst/>
      </p:bgPr>
    </p:bg>
    <p:spTree>
      <p:nvGrpSpPr>
        <p:cNvPr id="1"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4"/>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54" name="Google Shape;54;p4"/>
          <p:cNvSpPr txBox="1">
            <a:spLocks noGrp="1"/>
          </p:cNvSpPr>
          <p:nvPr>
            <p:ph type="body" idx="1"/>
          </p:nvPr>
        </p:nvSpPr>
        <p:spPr>
          <a:xfrm>
            <a:off x="819150" y="1990725"/>
            <a:ext cx="7505700" cy="24480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55" name="Google Shape;55;p4"/>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bg>
      <p:bgPr>
        <a:solidFill>
          <a:schemeClr val="dk2"/>
        </a:solidFill>
        <a:effectLst/>
      </p:bgPr>
    </p:bg>
    <p:spTree>
      <p:nvGrpSpPr>
        <p:cNvPr id="1"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5"/>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61" name="Google Shape;61;p5"/>
          <p:cNvSpPr txBox="1">
            <a:spLocks noGrp="1"/>
          </p:cNvSpPr>
          <p:nvPr>
            <p:ph type="body" idx="1"/>
          </p:nvPr>
        </p:nvSpPr>
        <p:spPr>
          <a:xfrm>
            <a:off x="819150" y="1990725"/>
            <a:ext cx="3686100" cy="24480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62" name="Google Shape;62;p5"/>
          <p:cNvSpPr txBox="1">
            <a:spLocks noGrp="1"/>
          </p:cNvSpPr>
          <p:nvPr>
            <p:ph type="body" idx="2"/>
          </p:nvPr>
        </p:nvSpPr>
        <p:spPr>
          <a:xfrm>
            <a:off x="4638675" y="1990725"/>
            <a:ext cx="3686100" cy="24480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63" name="Google Shape;63;p5"/>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bg>
      <p:bgPr>
        <a:solidFill>
          <a:schemeClr val="dk2"/>
        </a:solidFill>
        <a:effectLst/>
      </p:bgPr>
    </p:bg>
    <p:spTree>
      <p:nvGrpSpPr>
        <p:cNvPr id="1"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6"/>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69" name="Google Shape;69;p6"/>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bg>
      <p:bgPr>
        <a:solidFill>
          <a:schemeClr val="accent3"/>
        </a:solidFill>
        <a:effectLst/>
      </p:bgPr>
    </p:bg>
    <p:spTree>
      <p:nvGrpSpPr>
        <p:cNvPr id="1"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7"/>
          <p:cNvSpPr/>
          <p:nvPr/>
        </p:nvSpPr>
        <p:spPr>
          <a:xfrm>
            <a:off x="31" y="2824500"/>
            <a:ext cx="7370400" cy="2319000"/>
          </a:xfrm>
          <a:prstGeom prst="rtTriangl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7"/>
          <p:cNvSpPr txBox="1">
            <a:spLocks noGrp="1"/>
          </p:cNvSpPr>
          <p:nvPr>
            <p:ph type="title"/>
          </p:nvPr>
        </p:nvSpPr>
        <p:spPr>
          <a:xfrm>
            <a:off x="819150" y="845600"/>
            <a:ext cx="3709200" cy="13830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75" name="Google Shape;75;p7"/>
          <p:cNvSpPr txBox="1">
            <a:spLocks noGrp="1"/>
          </p:cNvSpPr>
          <p:nvPr>
            <p:ph type="body" idx="1"/>
          </p:nvPr>
        </p:nvSpPr>
        <p:spPr>
          <a:xfrm>
            <a:off x="830700" y="2319050"/>
            <a:ext cx="3709200" cy="21198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76" name="Google Shape;76;p7"/>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1"/>
        </a:solidFill>
        <a:effectLst/>
      </p:bgPr>
    </p:bg>
    <p:spTree>
      <p:nvGrpSpPr>
        <p:cNvPr id="1"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8"/>
            <p:cNvSpPr/>
            <p:nvPr/>
          </p:nvSpPr>
          <p:spPr>
            <a:xfrm>
              <a:off x="4093430" y="4383950"/>
              <a:ext cx="897600" cy="5487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8"/>
            <p:cNvSpPr/>
            <p:nvPr/>
          </p:nvSpPr>
          <p:spPr>
            <a:xfrm>
              <a:off x="3961956" y="4383950"/>
              <a:ext cx="897600" cy="548700"/>
            </a:xfrm>
            <a:prstGeom prst="parallelogram">
              <a:avLst>
                <a:gd name="adj" fmla="val 15319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name="adj" fmla="val 158024"/>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8"/>
            <p:cNvSpPr/>
            <p:nvPr/>
          </p:nvSpPr>
          <p:spPr>
            <a:xfrm>
              <a:off x="7279439" y="0"/>
              <a:ext cx="1503300" cy="863400"/>
            </a:xfrm>
            <a:prstGeom prst="parallelogram">
              <a:avLst>
                <a:gd name="adj" fmla="val 158024"/>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8"/>
            <p:cNvSpPr/>
            <p:nvPr/>
          </p:nvSpPr>
          <p:spPr>
            <a:xfrm>
              <a:off x="6917201" y="0"/>
              <a:ext cx="1503300" cy="863400"/>
            </a:xfrm>
            <a:prstGeom prst="parallelogram">
              <a:avLst>
                <a:gd name="adj" fmla="val 158024"/>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8"/>
            <p:cNvSpPr/>
            <p:nvPr/>
          </p:nvSpPr>
          <p:spPr>
            <a:xfrm>
              <a:off x="7279439"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8"/>
            <p:cNvSpPr/>
            <p:nvPr/>
          </p:nvSpPr>
          <p:spPr>
            <a:xfrm>
              <a:off x="6917201" y="0"/>
              <a:ext cx="1503300" cy="863400"/>
            </a:xfrm>
            <a:prstGeom prst="parallelogram">
              <a:avLst>
                <a:gd name="adj" fmla="val 158024"/>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3" name="Google Shape;93;p8"/>
          <p:cNvSpPr txBox="1">
            <a:spLocks noGrp="1"/>
          </p:cNvSpPr>
          <p:nvPr>
            <p:ph type="title"/>
          </p:nvPr>
        </p:nvSpPr>
        <p:spPr>
          <a:xfrm>
            <a:off x="1393929" y="1301146"/>
            <a:ext cx="6366900" cy="2539200"/>
          </a:xfrm>
          <a:prstGeom prst="rect">
            <a:avLst/>
          </a:prstGeom>
        </p:spPr>
        <p:txBody>
          <a:bodyPr spcFirstLastPara="1" wrap="square" lIns="91425" tIns="91425" rIns="91425" bIns="91425" anchor="ctr" anchorCtr="0">
            <a:noAutofit/>
          </a:bodyPr>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a:endParaRPr/>
          </a:p>
        </p:txBody>
      </p:sp>
      <p:sp>
        <p:nvSpPr>
          <p:cNvPr id="94" name="Google Shape;94;p8"/>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bg>
      <p:bgPr>
        <a:solidFill>
          <a:schemeClr val="dk2"/>
        </a:solidFill>
        <a:effectLst/>
      </p:bgPr>
    </p:bg>
    <p:spTree>
      <p:nvGrpSpPr>
        <p:cNvPr id="1"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9"/>
          <p:cNvSpPr txBox="1">
            <a:spLocks noGrp="1"/>
          </p:cNvSpPr>
          <p:nvPr>
            <p:ph type="title"/>
          </p:nvPr>
        </p:nvSpPr>
        <p:spPr>
          <a:xfrm>
            <a:off x="819150" y="845600"/>
            <a:ext cx="6424200" cy="7050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100" name="Google Shape;100;p9"/>
          <p:cNvSpPr txBox="1">
            <a:spLocks noGrp="1"/>
          </p:cNvSpPr>
          <p:nvPr>
            <p:ph type="subTitle" idx="1"/>
          </p:nvPr>
        </p:nvSpPr>
        <p:spPr>
          <a:xfrm>
            <a:off x="819150" y="1550700"/>
            <a:ext cx="5859900" cy="3936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a:endParaRPr/>
          </a:p>
        </p:txBody>
      </p:sp>
      <p:sp>
        <p:nvSpPr>
          <p:cNvPr id="101" name="Google Shape;101;p9"/>
          <p:cNvSpPr txBox="1">
            <a:spLocks noGrp="1"/>
          </p:cNvSpPr>
          <p:nvPr>
            <p:ph type="body" idx="2"/>
          </p:nvPr>
        </p:nvSpPr>
        <p:spPr>
          <a:xfrm>
            <a:off x="819150" y="2467050"/>
            <a:ext cx="5859900" cy="20955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102" name="Google Shape;102;p9"/>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bg>
      <p:bgPr>
        <a:solidFill>
          <a:schemeClr val="accent1"/>
        </a:solidFill>
        <a:effectLst/>
      </p:bgPr>
    </p:bg>
    <p:spTree>
      <p:nvGrpSpPr>
        <p:cNvPr id="1"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10"/>
          <p:cNvSpPr txBox="1">
            <a:spLocks noGrp="1"/>
          </p:cNvSpPr>
          <p:nvPr>
            <p:ph type="body" idx="1"/>
          </p:nvPr>
        </p:nvSpPr>
        <p:spPr>
          <a:xfrm>
            <a:off x="328025" y="4163500"/>
            <a:ext cx="7415100" cy="605100"/>
          </a:xfrm>
          <a:prstGeom prst="rect">
            <a:avLst/>
          </a:prstGeom>
        </p:spPr>
        <p:txBody>
          <a:bodyPr spcFirstLastPara="1" wrap="square" lIns="91425" tIns="91425" rIns="91425" bIns="91425" anchor="b" anchorCtr="0">
            <a:noAutofit/>
          </a:bodyPr>
          <a:lstStyle>
            <a:lvl1pPr marL="457200" lvl="0" indent="-228600">
              <a:lnSpc>
                <a:spcPct val="100000"/>
              </a:lnSpc>
              <a:spcBef>
                <a:spcPts val="0"/>
              </a:spcBef>
              <a:spcAft>
                <a:spcPts val="0"/>
              </a:spcAft>
              <a:buSzPts val="1300"/>
              <a:buNone/>
              <a:defRPr/>
            </a:lvl1pPr>
          </a:lstStyle>
          <a:p>
            <a:endParaRPr/>
          </a:p>
        </p:txBody>
      </p:sp>
      <p:sp>
        <p:nvSpPr>
          <p:cNvPr id="108" name="Google Shape;108;p10"/>
          <p:cNvSpPr txBox="1">
            <a:spLocks noGrp="1"/>
          </p:cNvSpPr>
          <p:nvPr>
            <p:ph type="sldNum" idx="12"/>
          </p:nvPr>
        </p:nvSpPr>
        <p:spPr>
          <a:xfrm>
            <a:off x="8390734" y="4543668"/>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hift">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a:endParaRPr/>
          </a:p>
        </p:txBody>
      </p:sp>
      <p:sp>
        <p:nvSpPr>
          <p:cNvPr id="7" name="Google Shape;7;p1"/>
          <p:cNvSpPr txBox="1">
            <a:spLocks noGrp="1"/>
          </p:cNvSpPr>
          <p:nvPr>
            <p:ph type="body" idx="1"/>
          </p:nvPr>
        </p:nvSpPr>
        <p:spPr>
          <a:xfrm>
            <a:off x="311700" y="1152475"/>
            <a:ext cx="8520600" cy="3391200"/>
          </a:xfrm>
          <a:prstGeom prst="rect">
            <a:avLst/>
          </a:prstGeom>
          <a:noFill/>
          <a:ln>
            <a:noFill/>
          </a:ln>
        </p:spPr>
        <p:txBody>
          <a:bodyPr spcFirstLastPara="1" wrap="square" lIns="91425" tIns="91425" rIns="91425" bIns="91425" anchor="t" anchorCtr="0">
            <a:noAutofit/>
          </a:bodyPr>
          <a:lstStyle>
            <a:lvl1pPr marL="457200" lvl="0" indent="-31115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marL="914400" lvl="1"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marL="1371600" lvl="2"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marL="1828800" lvl="3"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marL="2286000" lvl="4"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marL="2743200" lvl="5"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marL="3200400" lvl="6"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marL="3657600" lvl="7" indent="-29845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marL="4114800" lvl="8" indent="-298450">
              <a:lnSpc>
                <a:spcPct val="115000"/>
              </a:lnSpc>
              <a:spcBef>
                <a:spcPts val="1600"/>
              </a:spcBef>
              <a:spcAft>
                <a:spcPts val="1600"/>
              </a:spcAft>
              <a:buClr>
                <a:schemeClr val="dk2"/>
              </a:buClr>
              <a:buSzPts val="1100"/>
              <a:buFont typeface="Calibri"/>
              <a:buChar char="■"/>
              <a:defRPr sz="1100">
                <a:solidFill>
                  <a:schemeClr val="dk2"/>
                </a:solidFill>
                <a:latin typeface="Calibri"/>
                <a:ea typeface="Calibri"/>
                <a:cs typeface="Calibri"/>
                <a:sym typeface="Calibri"/>
              </a:defRPr>
            </a:lvl9pPr>
          </a:lstStyle>
          <a:p>
            <a:endParaRPr/>
          </a:p>
        </p:txBody>
      </p:sp>
      <p:sp>
        <p:nvSpPr>
          <p:cNvPr id="8" name="Google Shape;8;p1"/>
          <p:cNvSpPr txBox="1">
            <a:spLocks noGrp="1"/>
          </p:cNvSpPr>
          <p:nvPr>
            <p:ph type="sldNum" idx="12"/>
          </p:nvPr>
        </p:nvSpPr>
        <p:spPr>
          <a:xfrm>
            <a:off x="8390734" y="4543668"/>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www.rediffmail.com/cgi-bin/red.cgi?red=http://B.Sc&amp;isImage=0&amp;BlockImage=0&amp;rediffng=0&amp;rdf=ACcAY1M+AnQFMFVzADYCMwdlVGkNYVZrUTleaw==&amp;rogue=83d72a71273e0b26f4f8c51cec609b7228eb98b9"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rediffmail.com/cgi-bin/red.cgi?red=http://B.Sc&amp;isImage=0&amp;BlockImage=0&amp;rediffng=0&amp;rdf=ACcAY1M+AnQFMFVzADYCMwdlVGkNYVZrUTleaw==&amp;rogue=83d72a71273e0b26f4f8c51cec609b7228eb98b9" TargetMode="External"/><Relationship Id="rId2" Type="http://schemas.openxmlformats.org/officeDocument/2006/relationships/hyperlink" Target="https://www.rediffmail.com/cgi-bin/red.cgi?red=http://B.Com&amp;isImage=0&amp;BlockImage=0&amp;rediffng=0&amp;rdf=ACcAY1M+AnQFMFVzADYCMwdlVGkNYVZrUTleaw==&amp;rogue=db4661fc18ddee059d440cbc78910b476cae4db9" TargetMode="External"/><Relationship Id="rId1" Type="http://schemas.openxmlformats.org/officeDocument/2006/relationships/slideLayout" Target="../slideLayouts/slideLayout3.xml"/><Relationship Id="rId4" Type="http://schemas.openxmlformats.org/officeDocument/2006/relationships/hyperlink" Target="https://www.rediffmail.com/cgi-bin/red.cgi?red=http://B.Sc.H.Sc&amp;isImage=0&amp;BlockImage=0&amp;rediffng=0&amp;rogue=f456bb4cc1d03c40c292946f0a405dce6ccd7d2b&amp;rdf=AyRRMlQ5VCJTZgEnBTMFNABiBzoLZ1FsBW1abw=="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13"/>
          <p:cNvSpPr txBox="1">
            <a:spLocks noGrp="1"/>
          </p:cNvSpPr>
          <p:nvPr>
            <p:ph type="ctrTitle"/>
          </p:nvPr>
        </p:nvSpPr>
        <p:spPr>
          <a:xfrm>
            <a:off x="832925" y="1579675"/>
            <a:ext cx="5836200" cy="1691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b="1">
                <a:solidFill>
                  <a:srgbClr val="000000"/>
                </a:solidFill>
              </a:rPr>
              <a:t>KAMLA NEHRU COLLEGE FOR WOMEN</a:t>
            </a:r>
            <a:endParaRPr b="1">
              <a:solidFill>
                <a:srgbClr val="000000"/>
              </a:solidFill>
            </a:endParaRPr>
          </a:p>
        </p:txBody>
      </p:sp>
      <p:sp>
        <p:nvSpPr>
          <p:cNvPr id="129" name="Google Shape;129;p13"/>
          <p:cNvSpPr txBox="1">
            <a:spLocks noGrp="1"/>
          </p:cNvSpPr>
          <p:nvPr>
            <p:ph type="subTitle" idx="1"/>
          </p:nvPr>
        </p:nvSpPr>
        <p:spPr>
          <a:xfrm>
            <a:off x="1023650" y="3048958"/>
            <a:ext cx="5361300" cy="52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100">
                <a:solidFill>
                  <a:srgbClr val="FF0000"/>
                </a:solidFill>
              </a:rPr>
              <a:t>JAI NARAYAN VYAS UNIVERSITY , JODHPUR</a:t>
            </a:r>
            <a:endParaRPr sz="2100">
              <a:solidFill>
                <a:srgbClr val="FF0000"/>
              </a:solidFill>
            </a:endParaRPr>
          </a:p>
        </p:txBody>
      </p:sp>
      <p:pic>
        <p:nvPicPr>
          <p:cNvPr id="130" name="Google Shape;130;p13"/>
          <p:cNvPicPr preferRelativeResize="0"/>
          <p:nvPr/>
        </p:nvPicPr>
        <p:blipFill>
          <a:blip r:embed="rId3">
            <a:alphaModFix/>
          </a:blip>
          <a:stretch>
            <a:fillRect/>
          </a:stretch>
        </p:blipFill>
        <p:spPr>
          <a:xfrm>
            <a:off x="6617225" y="1579663"/>
            <a:ext cx="2066925" cy="2162175"/>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9150" y="845600"/>
            <a:ext cx="7505700" cy="630775"/>
          </a:xfrm>
        </p:spPr>
        <p:txBody>
          <a:bodyPr/>
          <a:lstStyle/>
          <a:p>
            <a:r>
              <a:rPr lang="en-US" b="1" dirty="0" smtClean="0">
                <a:solidFill>
                  <a:schemeClr val="bg2"/>
                </a:solidFill>
              </a:rPr>
              <a:t>V . </a:t>
            </a:r>
            <a:r>
              <a:rPr lang="en-US" b="1" u="sng" dirty="0" smtClean="0">
                <a:solidFill>
                  <a:schemeClr val="bg2"/>
                </a:solidFill>
              </a:rPr>
              <a:t>OTHER BODIES OF KNCW </a:t>
            </a:r>
            <a:r>
              <a:rPr lang="en-US" b="1" dirty="0" smtClean="0">
                <a:solidFill>
                  <a:schemeClr val="bg2"/>
                </a:solidFill>
              </a:rPr>
              <a:t>…..</a:t>
            </a:r>
            <a:endParaRPr lang="en-US" b="1" dirty="0">
              <a:solidFill>
                <a:schemeClr val="bg2"/>
              </a:solidFill>
            </a:endParaRPr>
          </a:p>
        </p:txBody>
      </p:sp>
      <p:sp>
        <p:nvSpPr>
          <p:cNvPr id="3" name="Text Placeholder 2"/>
          <p:cNvSpPr>
            <a:spLocks noGrp="1"/>
          </p:cNvSpPr>
          <p:nvPr>
            <p:ph type="body" idx="1"/>
          </p:nvPr>
        </p:nvSpPr>
        <p:spPr>
          <a:xfrm>
            <a:off x="819150" y="1552575"/>
            <a:ext cx="7505700" cy="2886150"/>
          </a:xfrm>
        </p:spPr>
        <p:txBody>
          <a:bodyPr/>
          <a:lstStyle/>
          <a:p>
            <a:pPr marL="488950" indent="-342900">
              <a:buAutoNum type="arabicParenBoth"/>
            </a:pPr>
            <a:r>
              <a:rPr lang="en-US" b="1" u="sng" dirty="0" smtClean="0"/>
              <a:t>STUDENT’S UNION </a:t>
            </a:r>
            <a:r>
              <a:rPr lang="en-US" b="1" dirty="0" smtClean="0"/>
              <a:t>:</a:t>
            </a:r>
          </a:p>
          <a:p>
            <a:pPr marL="488950" indent="-342900"/>
            <a:r>
              <a:rPr lang="en-US" dirty="0" smtClean="0"/>
              <a:t>The Students' Union is an elected body and acts like a bridge  between the college and its students. They are the voice of the students' and strives to ensure that each student gets the best out of their college experience. The Union works with the College to make each event of KNCW a grand success.. The Student Union  is guided by the Faculty Advisor .</a:t>
            </a:r>
          </a:p>
          <a:p>
            <a:pPr marL="488950" indent="-342900"/>
            <a:r>
              <a:rPr lang="en-US" dirty="0" smtClean="0"/>
              <a:t>It comprises of elected President and panel of other elected members for different posts </a:t>
            </a:r>
            <a:r>
              <a:rPr lang="en-US" dirty="0" smtClean="0"/>
              <a:t>, i.e. President, Vice President, Secretary and </a:t>
            </a:r>
            <a:r>
              <a:rPr lang="en-US" dirty="0" err="1" smtClean="0"/>
              <a:t>Jount</a:t>
            </a:r>
            <a:r>
              <a:rPr lang="en-US" dirty="0" smtClean="0"/>
              <a:t> Gen. Sec.</a:t>
            </a:r>
            <a:endParaRPr lang="en-US" dirty="0" smtClean="0"/>
          </a:p>
          <a:p>
            <a:pPr>
              <a:buNone/>
            </a:pPr>
            <a:r>
              <a:rPr lang="en-US" b="1" dirty="0" smtClean="0"/>
              <a:t>(2)    </a:t>
            </a:r>
            <a:r>
              <a:rPr lang="en-US" b="1" u="sng" dirty="0" smtClean="0"/>
              <a:t>HOSTEL :</a:t>
            </a:r>
            <a:endParaRPr lang="en-US" dirty="0" smtClean="0"/>
          </a:p>
          <a:p>
            <a:r>
              <a:rPr lang="en-US" dirty="0" smtClean="0"/>
              <a:t>We have a well facilitated hostel with the capacity of almost 156 students. Undergraduate students of all streams from outside Jodhpur and remote areas are given admission on merit basis.  CCTV cameras are installed in hostel for the safety and security of the </a:t>
            </a:r>
            <a:r>
              <a:rPr lang="en-US" dirty="0" smtClean="0"/>
              <a:t>hostellers.</a:t>
            </a:r>
            <a:endParaRPr lang="en-US" dirty="0" smtClean="0"/>
          </a:p>
          <a:p>
            <a:pPr marL="488950" indent="-342900">
              <a:buNone/>
            </a:pPr>
            <a:endParaRPr lang="en-US" b="1" dirty="0" smtClean="0"/>
          </a:p>
          <a:p>
            <a:pPr marL="488950" indent="-342900">
              <a:buNone/>
            </a:pPr>
            <a:endParaRPr lang="en-US"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19150" y="457200"/>
            <a:ext cx="7505700" cy="3981525"/>
          </a:xfrm>
        </p:spPr>
        <p:txBody>
          <a:bodyPr/>
          <a:lstStyle/>
          <a:p>
            <a:pPr marL="488950" indent="-342900">
              <a:buAutoNum type="arabicParenBoth" startAt="3"/>
            </a:pPr>
            <a:r>
              <a:rPr lang="en-US" b="1" u="sng" dirty="0" smtClean="0"/>
              <a:t>CAFETERIA</a:t>
            </a:r>
            <a:endParaRPr lang="en-US" dirty="0" smtClean="0"/>
          </a:p>
          <a:p>
            <a:r>
              <a:rPr lang="en-US" dirty="0" smtClean="0"/>
              <a:t>Cafeteria  is a place were best memories of college life are made and cherished forever. Keeping this in mind the college have a Cafeteria  for the students and staff. A place for fun, food and frolic. </a:t>
            </a:r>
          </a:p>
          <a:p>
            <a:pPr>
              <a:buNone/>
            </a:pPr>
            <a:endParaRPr lang="en-US" dirty="0" smtClean="0"/>
          </a:p>
          <a:p>
            <a:pPr>
              <a:buNone/>
            </a:pPr>
            <a:r>
              <a:rPr lang="en-US" b="1" dirty="0" smtClean="0"/>
              <a:t>(4)</a:t>
            </a:r>
            <a:r>
              <a:rPr lang="en-US" dirty="0" smtClean="0"/>
              <a:t>    </a:t>
            </a:r>
            <a:r>
              <a:rPr lang="en-US" b="1" u="sng" dirty="0" smtClean="0"/>
              <a:t>LIBRARY :</a:t>
            </a:r>
            <a:endParaRPr lang="en-US" dirty="0" smtClean="0"/>
          </a:p>
          <a:p>
            <a:r>
              <a:rPr lang="en-US" dirty="0" smtClean="0"/>
              <a:t>Library is the heart of all Academic institutions. The College  is proud of a well maintained and well stocked library, the best in the University. The Library is well equipped and with easy access it caters  to the intellectual needs of students , teachers and research scholars. The library has a collection of over 81,326 books and subscribes to 39 periodicals and magazines and also competitive books.  It also provides the services of the Book Bank to the students belonging to low income group with a collection of nearly 20914 books. There is  a reading room in the library for girls where they can sit and refer  books and may note down important issues.</a:t>
            </a:r>
          </a:p>
          <a:p>
            <a:r>
              <a:rPr lang="en-US" dirty="0" smtClean="0"/>
              <a:t>There is a Common Room where students can sit and read books, magazines, journals, etc . The Library at KNCW is a main resource centre and centre of learning.</a:t>
            </a:r>
          </a:p>
          <a:p>
            <a:r>
              <a:rPr lang="en-US" sz="1400" dirty="0" smtClean="0"/>
              <a:t>A Braille Computer donated by Jain Social Group and Braille Books donated by Dr. </a:t>
            </a:r>
            <a:r>
              <a:rPr lang="en-US" sz="1400" dirty="0" err="1" smtClean="0"/>
              <a:t>Kusum</a:t>
            </a:r>
            <a:r>
              <a:rPr lang="en-US" sz="1400" dirty="0" smtClean="0"/>
              <a:t> </a:t>
            </a:r>
            <a:r>
              <a:rPr lang="en-US" sz="1400" dirty="0" err="1" smtClean="0"/>
              <a:t>Lata</a:t>
            </a:r>
            <a:r>
              <a:rPr lang="en-US" sz="1400" dirty="0" smtClean="0"/>
              <a:t> </a:t>
            </a:r>
            <a:r>
              <a:rPr lang="en-US" sz="1400" dirty="0" err="1" smtClean="0"/>
              <a:t>Bhandari</a:t>
            </a:r>
            <a:r>
              <a:rPr lang="en-US" sz="1400" dirty="0" smtClean="0"/>
              <a:t>, </a:t>
            </a:r>
            <a:r>
              <a:rPr lang="en-US" sz="1400" dirty="0" err="1" smtClean="0"/>
              <a:t>Pragya</a:t>
            </a:r>
            <a:r>
              <a:rPr lang="en-US" sz="1400" dirty="0" smtClean="0"/>
              <a:t> </a:t>
            </a:r>
            <a:r>
              <a:rPr lang="en-US" sz="1400" dirty="0" err="1" smtClean="0"/>
              <a:t>Niketan</a:t>
            </a:r>
            <a:r>
              <a:rPr lang="en-US" sz="1400" dirty="0" smtClean="0"/>
              <a:t> is also available at the college library for the visually challenged students of K.N. College.</a:t>
            </a:r>
          </a:p>
          <a:p>
            <a:endParaRPr lang="en-US" dirty="0" smtClean="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19150" y="657225"/>
            <a:ext cx="7505700" cy="3781500"/>
          </a:xfrm>
        </p:spPr>
        <p:txBody>
          <a:bodyPr/>
          <a:lstStyle/>
          <a:p>
            <a:pPr marL="488950" indent="-342900">
              <a:buAutoNum type="arabicParenBoth" startAt="5"/>
            </a:pPr>
            <a:r>
              <a:rPr lang="en-US" b="1" u="sng" dirty="0" smtClean="0"/>
              <a:t>LABORATORIE</a:t>
            </a:r>
            <a:r>
              <a:rPr lang="en-US" b="1" dirty="0" smtClean="0"/>
              <a:t>S :</a:t>
            </a:r>
          </a:p>
          <a:p>
            <a:pPr marL="488950" indent="-342900"/>
            <a:r>
              <a:rPr lang="en-US" dirty="0" smtClean="0"/>
              <a:t>For B.Sc. Students -  5 well equipped laboratories  :  Botany ; Chemistry ; Home Science ; Physics ; </a:t>
            </a:r>
          </a:p>
          <a:p>
            <a:pPr marL="488950" indent="-342900">
              <a:buNone/>
            </a:pPr>
            <a:r>
              <a:rPr lang="en-US" b="1" dirty="0" smtClean="0"/>
              <a:t>          </a:t>
            </a:r>
            <a:r>
              <a:rPr lang="en-US" dirty="0" smtClean="0"/>
              <a:t>and Zoology </a:t>
            </a:r>
            <a:r>
              <a:rPr lang="en-US" b="1" dirty="0" smtClean="0"/>
              <a:t>.</a:t>
            </a:r>
          </a:p>
          <a:p>
            <a:pPr marL="488950" indent="-342900"/>
            <a:r>
              <a:rPr lang="en-US" dirty="0" smtClean="0"/>
              <a:t>For B.A. Students  -   Facilities for : Fine Arts ; Geography ; Music and Psychology are available .</a:t>
            </a:r>
          </a:p>
          <a:p>
            <a:pPr marL="488950" indent="-342900">
              <a:buNone/>
            </a:pPr>
            <a:endParaRPr lang="en-US" dirty="0" smtClean="0"/>
          </a:p>
          <a:p>
            <a:pPr marL="488950" indent="-342900">
              <a:buAutoNum type="arabicParenBoth" startAt="6"/>
            </a:pPr>
            <a:r>
              <a:rPr lang="en-US" b="1" u="sng" dirty="0" smtClean="0"/>
              <a:t>GYMNASIUM</a:t>
            </a:r>
            <a:r>
              <a:rPr lang="en-US" b="1" dirty="0" smtClean="0"/>
              <a:t>  :</a:t>
            </a:r>
          </a:p>
          <a:p>
            <a:pPr marL="488950" indent="-342900"/>
            <a:r>
              <a:rPr lang="en-US" dirty="0" smtClean="0"/>
              <a:t>It teaches the students , the basics of living a healthy lifestyle and reinforces the importance of staying active. During physical education , student learns the skills necessary to establish a fitness routine that they will carry with them into adulthood.</a:t>
            </a:r>
          </a:p>
          <a:p>
            <a:pPr marL="488950" indent="-342900">
              <a:buNone/>
            </a:pPr>
            <a:r>
              <a:rPr lang="en-US" dirty="0" smtClean="0"/>
              <a:t>         </a:t>
            </a:r>
          </a:p>
          <a:p>
            <a:pPr marL="488950" indent="-342900">
              <a:buNone/>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2"/>
                </a:solidFill>
              </a:rPr>
              <a:t>VI . </a:t>
            </a:r>
            <a:r>
              <a:rPr lang="en-US" b="1" u="sng" dirty="0" smtClean="0">
                <a:solidFill>
                  <a:schemeClr val="bg2"/>
                </a:solidFill>
              </a:rPr>
              <a:t>PILLARS OF OUR INSTITUTION </a:t>
            </a:r>
            <a:r>
              <a:rPr lang="en-US" b="1" dirty="0" smtClean="0">
                <a:solidFill>
                  <a:schemeClr val="bg2"/>
                </a:solidFill>
              </a:rPr>
              <a:t>:</a:t>
            </a:r>
            <a:endParaRPr lang="en-US" b="1" dirty="0">
              <a:solidFill>
                <a:schemeClr val="bg2"/>
              </a:solidFill>
            </a:endParaRPr>
          </a:p>
        </p:txBody>
      </p:sp>
      <p:sp>
        <p:nvSpPr>
          <p:cNvPr id="3" name="Text Placeholder 2"/>
          <p:cNvSpPr>
            <a:spLocks noGrp="1"/>
          </p:cNvSpPr>
          <p:nvPr>
            <p:ph type="body" idx="1"/>
          </p:nvPr>
        </p:nvSpPr>
        <p:spPr>
          <a:xfrm>
            <a:off x="819150" y="1590675"/>
            <a:ext cx="7505700" cy="2848050"/>
          </a:xfrm>
        </p:spPr>
        <p:txBody>
          <a:bodyPr/>
          <a:lstStyle/>
          <a:p>
            <a:pPr marL="488950" indent="-342900">
              <a:buAutoNum type="alphaUcParenBoth"/>
            </a:pPr>
            <a:r>
              <a:rPr lang="en-US" b="1" u="sng" dirty="0" smtClean="0">
                <a:solidFill>
                  <a:schemeClr val="bg2"/>
                </a:solidFill>
              </a:rPr>
              <a:t>DIRECTOR :</a:t>
            </a:r>
          </a:p>
          <a:p>
            <a:pPr marL="488950" indent="-342900"/>
            <a:r>
              <a:rPr lang="en-US" dirty="0" smtClean="0"/>
              <a:t> A  director , is a foundation of any institute , who provides guidance and nurtures the young dynamic minds . A good leader should strive for greater communication , confidence , commitment , positive attitude and creativity that inspires the youth  creating an aura and vision for a better society. </a:t>
            </a:r>
          </a:p>
          <a:p>
            <a:pPr marL="488950" indent="-342900"/>
            <a:r>
              <a:rPr lang="en-US" dirty="0" smtClean="0"/>
              <a:t> We have  </a:t>
            </a:r>
            <a:r>
              <a:rPr lang="en-US" dirty="0" smtClean="0"/>
              <a:t>17 outstanding </a:t>
            </a:r>
            <a:r>
              <a:rPr lang="en-US" dirty="0" smtClean="0"/>
              <a:t>directors which had the ability to influence , motivate and enable others to contribute towards the effectiveness and success of an organization.</a:t>
            </a:r>
          </a:p>
          <a:p>
            <a:pPr marL="488950" indent="-342900">
              <a:buNone/>
            </a:pPr>
            <a:endParaRPr lang="en-US" dirty="0" smtClean="0"/>
          </a:p>
          <a:p>
            <a:pPr marL="488950" indent="-342900">
              <a:buAutoNum type="alphaUcParenBoth" startAt="2"/>
            </a:pPr>
            <a:r>
              <a:rPr lang="en-US" b="1" u="sng" dirty="0" smtClean="0"/>
              <a:t>PROCTORS :</a:t>
            </a:r>
            <a:endParaRPr lang="en-US" dirty="0" smtClean="0"/>
          </a:p>
          <a:p>
            <a:r>
              <a:rPr lang="en-US" dirty="0" smtClean="0"/>
              <a:t>They are entrusted with the responsibility to maintain discipline, law and order in the campus.</a:t>
            </a:r>
          </a:p>
          <a:p>
            <a:r>
              <a:rPr lang="en-US" dirty="0" smtClean="0"/>
              <a:t>They are constantly in touch with our students and are responsible for maintaining  integrity , accountability , vision and positivity among the students .</a:t>
            </a:r>
          </a:p>
          <a:p>
            <a:pPr marL="488950" indent="-342900">
              <a:buNone/>
            </a:pPr>
            <a:r>
              <a:rPr lang="en-US" dirty="0" smtClean="0"/>
              <a:t>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19150" y="485775"/>
            <a:ext cx="7505700" cy="3952950"/>
          </a:xfrm>
        </p:spPr>
        <p:txBody>
          <a:bodyPr/>
          <a:lstStyle/>
          <a:p>
            <a:pPr marL="488950" indent="-342900">
              <a:buAutoNum type="arabicParenBoth" startAt="3"/>
            </a:pPr>
            <a:r>
              <a:rPr lang="en-US" b="1" u="sng" dirty="0" smtClean="0"/>
              <a:t>FACULTY ADVISOR</a:t>
            </a:r>
            <a:r>
              <a:rPr lang="en-US" b="1" dirty="0" smtClean="0"/>
              <a:t> :</a:t>
            </a:r>
          </a:p>
          <a:p>
            <a:pPr marL="488950" indent="-342900"/>
            <a:r>
              <a:rPr lang="en-US" dirty="0" smtClean="0"/>
              <a:t>All the activities of the college and student union are organized under the guidance and supervision of the Faculty Advisor .</a:t>
            </a:r>
          </a:p>
          <a:p>
            <a:pPr marL="488950" indent="-342900"/>
            <a:r>
              <a:rPr lang="en-US" dirty="0" smtClean="0"/>
              <a:t>He / She delegates effectively with students , get direct reports , facilitates team work and build a trust within the organization .</a:t>
            </a:r>
          </a:p>
          <a:p>
            <a:pPr marL="488950" indent="-342900">
              <a:buNone/>
            </a:pPr>
            <a:endParaRPr lang="en-US" dirty="0" smtClean="0"/>
          </a:p>
          <a:p>
            <a:pPr marL="488950" indent="-342900">
              <a:buAutoNum type="arabicParenBoth" startAt="4"/>
            </a:pPr>
            <a:r>
              <a:rPr lang="en-US" b="1" u="sng" dirty="0" smtClean="0"/>
              <a:t>TEACHERS</a:t>
            </a:r>
            <a:r>
              <a:rPr lang="en-US" b="1" dirty="0" smtClean="0"/>
              <a:t> : </a:t>
            </a:r>
          </a:p>
          <a:p>
            <a:pPr marL="488950" indent="-342900"/>
            <a:r>
              <a:rPr lang="en-US" dirty="0" smtClean="0"/>
              <a:t>Responsible for inspiring ,motivating ,guiding by creating and demonstrating a vision , mission and values that help students to achieve greatness in life </a:t>
            </a:r>
            <a:r>
              <a:rPr lang="en-US" dirty="0" smtClean="0"/>
              <a:t>. 160 faculties teach in KNCW.</a:t>
            </a:r>
            <a:endParaRPr lang="en-US" dirty="0" smtClean="0"/>
          </a:p>
          <a:p>
            <a:pPr marL="488950" indent="-342900"/>
            <a:r>
              <a:rPr lang="en-US" b="1" dirty="0" smtClean="0"/>
              <a:t> </a:t>
            </a:r>
            <a:r>
              <a:rPr lang="en-US" dirty="0" smtClean="0"/>
              <a:t>They communicate in a variety of ways like power point presentations , tutorials , modules , seminars , quizzes , interacting sessions , thus transmitting information to every student .</a:t>
            </a:r>
          </a:p>
          <a:p>
            <a:pPr marL="488950" indent="-342900">
              <a:buAutoNum type="arabicParenBoth" startAt="5"/>
            </a:pPr>
            <a:r>
              <a:rPr lang="en-US" b="1" u="sng" dirty="0" smtClean="0"/>
              <a:t>LAB </a:t>
            </a:r>
            <a:r>
              <a:rPr lang="en-US" b="1" u="sng" dirty="0" smtClean="0"/>
              <a:t>–TECHNICIANS </a:t>
            </a:r>
            <a:r>
              <a:rPr lang="en-US" b="1" dirty="0" smtClean="0"/>
              <a:t>:</a:t>
            </a:r>
          </a:p>
          <a:p>
            <a:pPr marL="488950" indent="-342900"/>
            <a:r>
              <a:rPr lang="en-US" dirty="0" smtClean="0"/>
              <a:t>Provides better , safe and healthy environment to the students in the respective laboratories .</a:t>
            </a:r>
          </a:p>
          <a:p>
            <a:pPr marL="488950" indent="-342900">
              <a:buAutoNum type="arabicParenBoth" startAt="6"/>
            </a:pPr>
            <a:r>
              <a:rPr lang="en-US" b="1" u="sng" dirty="0" smtClean="0"/>
              <a:t>ADMINISTRATIVE </a:t>
            </a:r>
            <a:r>
              <a:rPr lang="en-US" b="1" u="sng" dirty="0" smtClean="0"/>
              <a:t>STAFF </a:t>
            </a:r>
            <a:r>
              <a:rPr lang="en-US" b="1" dirty="0" smtClean="0"/>
              <a:t>: </a:t>
            </a:r>
          </a:p>
          <a:p>
            <a:pPr marL="488950" indent="-342900"/>
            <a:r>
              <a:rPr lang="en-US" dirty="0" smtClean="0"/>
              <a:t>The </a:t>
            </a:r>
            <a:r>
              <a:rPr lang="en-US" dirty="0" smtClean="0"/>
              <a:t>required and relevant information to the students </a:t>
            </a:r>
            <a:r>
              <a:rPr lang="en-US" dirty="0" smtClean="0"/>
              <a:t>is provided by A.R./S.O./</a:t>
            </a:r>
            <a:r>
              <a:rPr lang="en-US" dirty="0" err="1" smtClean="0"/>
              <a:t>Asstt</a:t>
            </a:r>
            <a:r>
              <a:rPr lang="en-US" dirty="0" smtClean="0"/>
              <a:t>/</a:t>
            </a:r>
            <a:r>
              <a:rPr lang="en-US" dirty="0" err="1" smtClean="0"/>
              <a:t>Ministrial</a:t>
            </a:r>
            <a:r>
              <a:rPr lang="en-US" dirty="0" smtClean="0"/>
              <a:t> Staff.</a:t>
            </a:r>
            <a:r>
              <a:rPr lang="en-US" dirty="0" smtClean="0"/>
              <a:t> </a:t>
            </a:r>
            <a:endParaRPr lang="en-US" dirty="0" smtClean="0"/>
          </a:p>
          <a:p>
            <a:pPr marL="488950" indent="-342900">
              <a:buNone/>
            </a:pPr>
            <a:endParaRPr lang="en-US"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9150" y="845600"/>
            <a:ext cx="7505700" cy="592675"/>
          </a:xfrm>
        </p:spPr>
        <p:txBody>
          <a:bodyPr/>
          <a:lstStyle/>
          <a:p>
            <a:r>
              <a:rPr lang="en-US" b="1" dirty="0" smtClean="0">
                <a:solidFill>
                  <a:schemeClr val="bg2"/>
                </a:solidFill>
              </a:rPr>
              <a:t>VII . </a:t>
            </a:r>
            <a:r>
              <a:rPr lang="en-US" b="1" u="sng" dirty="0" smtClean="0">
                <a:solidFill>
                  <a:schemeClr val="bg2"/>
                </a:solidFill>
              </a:rPr>
              <a:t>OTHER PURSUITS </a:t>
            </a:r>
            <a:r>
              <a:rPr lang="en-US" b="1" dirty="0" smtClean="0">
                <a:solidFill>
                  <a:schemeClr val="bg2"/>
                </a:solidFill>
              </a:rPr>
              <a:t>:</a:t>
            </a:r>
            <a:endParaRPr lang="en-US" b="1" dirty="0">
              <a:solidFill>
                <a:schemeClr val="bg2"/>
              </a:solidFill>
            </a:endParaRPr>
          </a:p>
        </p:txBody>
      </p:sp>
      <p:sp>
        <p:nvSpPr>
          <p:cNvPr id="3" name="Text Placeholder 2"/>
          <p:cNvSpPr>
            <a:spLocks noGrp="1"/>
          </p:cNvSpPr>
          <p:nvPr>
            <p:ph type="body" idx="1"/>
          </p:nvPr>
        </p:nvSpPr>
        <p:spPr>
          <a:xfrm>
            <a:off x="819150" y="1533525"/>
            <a:ext cx="7505700" cy="2905200"/>
          </a:xfrm>
        </p:spPr>
        <p:txBody>
          <a:bodyPr/>
          <a:lstStyle/>
          <a:p>
            <a:r>
              <a:rPr lang="en-US" b="1" dirty="0" smtClean="0"/>
              <a:t>Activities</a:t>
            </a:r>
            <a:r>
              <a:rPr lang="en-US" dirty="0" smtClean="0"/>
              <a:t>: For the holistic development of the students the college in collaboration with Student Union organize various academic and co-curricular activities.</a:t>
            </a:r>
          </a:p>
          <a:p>
            <a:pPr>
              <a:buNone/>
            </a:pPr>
            <a:endParaRPr lang="en-US" dirty="0" smtClean="0"/>
          </a:p>
          <a:p>
            <a:r>
              <a:rPr lang="en-US" dirty="0" smtClean="0"/>
              <a:t>The session kickoffs with the Orientation program organized for the New Comers. Followed by Competitions to judge Miss Fresher’s in all the three Faculties. We celebrate Independence Day, Republic Day, </a:t>
            </a:r>
            <a:r>
              <a:rPr lang="en-US" dirty="0" err="1" smtClean="0"/>
              <a:t>Basant</a:t>
            </a:r>
            <a:r>
              <a:rPr lang="en-US" dirty="0" smtClean="0"/>
              <a:t> </a:t>
            </a:r>
            <a:r>
              <a:rPr lang="en-US" dirty="0" err="1" smtClean="0"/>
              <a:t>Utsav</a:t>
            </a:r>
            <a:r>
              <a:rPr lang="en-US" dirty="0" smtClean="0"/>
              <a:t> ,Hindi Divas, Gandhi </a:t>
            </a:r>
            <a:r>
              <a:rPr lang="en-US" dirty="0" err="1" smtClean="0"/>
              <a:t>Jayanti</a:t>
            </a:r>
            <a:r>
              <a:rPr lang="en-US" dirty="0" smtClean="0"/>
              <a:t>, Environment Day, Teachers Day and many others The Year round activities include Debates, Elocution, Workshops, Extension Lectures, Exhibitions , Dance and Song Competitions, Drawing Competitions etc, The year long program culminates with a grand extravaganza of dance, drama and song choosing Miss KN.</a:t>
            </a:r>
          </a:p>
          <a:p>
            <a:pPr>
              <a:buNone/>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9150" y="845600"/>
            <a:ext cx="7505700" cy="621250"/>
          </a:xfrm>
        </p:spPr>
        <p:txBody>
          <a:bodyPr/>
          <a:lstStyle/>
          <a:p>
            <a:r>
              <a:rPr lang="en-US" b="1" dirty="0" smtClean="0">
                <a:solidFill>
                  <a:schemeClr val="bg2"/>
                </a:solidFill>
              </a:rPr>
              <a:t>VIII . </a:t>
            </a:r>
            <a:r>
              <a:rPr lang="en-US" b="1" u="sng" dirty="0" smtClean="0">
                <a:solidFill>
                  <a:schemeClr val="bg2"/>
                </a:solidFill>
              </a:rPr>
              <a:t>NEW DEVELOPMENTS</a:t>
            </a:r>
            <a:r>
              <a:rPr lang="en-US" b="1" dirty="0" smtClean="0">
                <a:solidFill>
                  <a:schemeClr val="bg2"/>
                </a:solidFill>
              </a:rPr>
              <a:t> </a:t>
            </a:r>
            <a:r>
              <a:rPr lang="en-US" b="1" dirty="0" smtClean="0">
                <a:solidFill>
                  <a:schemeClr val="bg2"/>
                </a:solidFill>
              </a:rPr>
              <a:t>:</a:t>
            </a:r>
            <a:endParaRPr lang="en-US" b="1" dirty="0">
              <a:solidFill>
                <a:schemeClr val="bg2"/>
              </a:solidFill>
            </a:endParaRPr>
          </a:p>
        </p:txBody>
      </p:sp>
      <p:sp>
        <p:nvSpPr>
          <p:cNvPr id="3" name="Text Placeholder 2"/>
          <p:cNvSpPr>
            <a:spLocks noGrp="1"/>
          </p:cNvSpPr>
          <p:nvPr>
            <p:ph type="body" idx="1"/>
          </p:nvPr>
        </p:nvSpPr>
        <p:spPr>
          <a:xfrm>
            <a:off x="819150" y="1447800"/>
            <a:ext cx="7505700" cy="2990925"/>
          </a:xfrm>
        </p:spPr>
        <p:txBody>
          <a:bodyPr/>
          <a:lstStyle/>
          <a:p>
            <a:r>
              <a:rPr lang="en-US" dirty="0" smtClean="0"/>
              <a:t>A new laboratory for the Chemistry dept. has been constructed .</a:t>
            </a:r>
          </a:p>
          <a:p>
            <a:r>
              <a:rPr lang="en-US" dirty="0" smtClean="0"/>
              <a:t>E – Library – The library was enriched by providing a digital facility to it for better understanding of the students .</a:t>
            </a:r>
          </a:p>
          <a:p>
            <a:r>
              <a:rPr lang="en-US" dirty="0" smtClean="0"/>
              <a:t>A Smart Classroom was furnished for the students enabling them to grasp the concepts in an easy and efficient manner . </a:t>
            </a:r>
            <a:endParaRPr lang="en-US" dirty="0" smtClean="0"/>
          </a:p>
          <a:p>
            <a:r>
              <a:rPr lang="en-US" dirty="0" smtClean="0"/>
              <a:t>The Central Hall was renovated and technically equipped. </a:t>
            </a:r>
          </a:p>
          <a:p>
            <a:r>
              <a:rPr lang="en-US" dirty="0" smtClean="0"/>
              <a:t>Complaint Box was installed for the benefit of Students. </a:t>
            </a:r>
          </a:p>
          <a:p>
            <a:r>
              <a:rPr lang="en-US" dirty="0" err="1" smtClean="0"/>
              <a:t>Hon’ble</a:t>
            </a:r>
            <a:r>
              <a:rPr lang="en-US" dirty="0" smtClean="0"/>
              <a:t> Central Minister for Water Resources  and Development and </a:t>
            </a:r>
            <a:r>
              <a:rPr lang="en-US" dirty="0" err="1" smtClean="0"/>
              <a:t>Hon’ble</a:t>
            </a:r>
            <a:r>
              <a:rPr lang="en-US" dirty="0" smtClean="0"/>
              <a:t> Chief Minister visited the College, blessed the Students and assure the institute for future progress and development.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14"/>
          <p:cNvSpPr txBox="1">
            <a:spLocks noGrp="1"/>
          </p:cNvSpPr>
          <p:nvPr>
            <p:ph type="title"/>
          </p:nvPr>
        </p:nvSpPr>
        <p:spPr>
          <a:xfrm>
            <a:off x="819150" y="845600"/>
            <a:ext cx="7505700" cy="954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b="1" dirty="0" smtClean="0">
                <a:solidFill>
                  <a:schemeClr val="bg2"/>
                </a:solidFill>
              </a:rPr>
              <a:t>I. </a:t>
            </a:r>
            <a:r>
              <a:rPr lang="en-US" b="1" u="sng" dirty="0" smtClean="0">
                <a:solidFill>
                  <a:schemeClr val="bg2"/>
                </a:solidFill>
              </a:rPr>
              <a:t>REGARDING US </a:t>
            </a:r>
            <a:r>
              <a:rPr lang="en-US" b="1" dirty="0" smtClean="0">
                <a:solidFill>
                  <a:schemeClr val="bg2"/>
                </a:solidFill>
              </a:rPr>
              <a:t>….</a:t>
            </a:r>
            <a:endParaRPr b="1" dirty="0">
              <a:solidFill>
                <a:schemeClr val="bg2"/>
              </a:solidFill>
            </a:endParaRPr>
          </a:p>
        </p:txBody>
      </p:sp>
      <p:sp>
        <p:nvSpPr>
          <p:cNvPr id="136" name="Google Shape;136;p14"/>
          <p:cNvSpPr txBox="1">
            <a:spLocks noGrp="1"/>
          </p:cNvSpPr>
          <p:nvPr>
            <p:ph type="body" idx="1"/>
          </p:nvPr>
        </p:nvSpPr>
        <p:spPr>
          <a:xfrm>
            <a:off x="819150" y="1524000"/>
            <a:ext cx="7505700" cy="2914725"/>
          </a:xfrm>
          <a:prstGeom prst="rect">
            <a:avLst/>
          </a:prstGeom>
        </p:spPr>
        <p:txBody>
          <a:bodyPr spcFirstLastPara="1" wrap="square" lIns="91425" tIns="91425" rIns="91425" bIns="91425" anchor="t" anchorCtr="0">
            <a:noAutofit/>
          </a:bodyPr>
          <a:lstStyle/>
          <a:p>
            <a:pPr marL="0" lvl="0" indent="0">
              <a:spcAft>
                <a:spcPts val="1600"/>
              </a:spcAft>
              <a:buNone/>
            </a:pPr>
            <a:r>
              <a:rPr lang="en-US" dirty="0" smtClean="0"/>
              <a:t>With the aim of inspiring young women not only to achieve academic excellence but to open new vistas to conquer the world </a:t>
            </a:r>
            <a:r>
              <a:rPr lang="en-US" dirty="0" err="1" smtClean="0"/>
              <a:t>Kamla</a:t>
            </a:r>
            <a:r>
              <a:rPr lang="en-US" dirty="0" smtClean="0"/>
              <a:t> Nehru College For Women came into being in 1957. The college started with the strength of approximately 300 students and offering graduation course in Science and Arts.  It became a constituent college of Jai </a:t>
            </a:r>
            <a:r>
              <a:rPr lang="en-US" dirty="0" err="1" smtClean="0"/>
              <a:t>Narain</a:t>
            </a:r>
            <a:r>
              <a:rPr lang="en-US" dirty="0" smtClean="0"/>
              <a:t> </a:t>
            </a:r>
            <a:r>
              <a:rPr lang="en-US" dirty="0" err="1" smtClean="0"/>
              <a:t>Vyas</a:t>
            </a:r>
            <a:r>
              <a:rPr lang="en-US" dirty="0" smtClean="0"/>
              <a:t> University (erstwhile Jodhpur University) in 1962. Today K.N. College is the largest multi-faculty college imparting education to women in Western Rajasthan.  In 1979 Faculty of Commerce was added and </a:t>
            </a:r>
            <a:r>
              <a:rPr lang="en-US" dirty="0" smtClean="0">
                <a:hlinkClick r:id="rId3"/>
              </a:rPr>
              <a:t>B.Sc</a:t>
            </a:r>
            <a:r>
              <a:rPr lang="en-US" dirty="0" smtClean="0"/>
              <a:t>. Home Science program started in 1991. Since its inception the college has grown in leaps and bounds. It is one of the premier institutions of Western Rajasthan today. With the state -of-art infrastructure KNCW stands as an Oasis in the desert of </a:t>
            </a:r>
            <a:r>
              <a:rPr lang="en-US" dirty="0" err="1" smtClean="0"/>
              <a:t>Thar</a:t>
            </a:r>
            <a:r>
              <a:rPr lang="en-US" dirty="0" smtClean="0"/>
              <a:t>, quenching the intellectual thirst of countless young women.  KNCW envisions women empowerment through education and to help young women reach top position in all sectors of human endeavor. To make this vision a reality we at KNCW strive hard to promote rich learning ambience and unique opportunities for pursuit of knowledge.</a:t>
            </a:r>
            <a:endParaRP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2"/>
                </a:solidFill>
              </a:rPr>
              <a:t>II . </a:t>
            </a:r>
            <a:r>
              <a:rPr lang="en-US" b="1" u="sng" dirty="0" smtClean="0">
                <a:solidFill>
                  <a:schemeClr val="bg2"/>
                </a:solidFill>
              </a:rPr>
              <a:t>PHYSICALLY AND VISUALLY FRIENDLY CAMPUS </a:t>
            </a:r>
            <a:r>
              <a:rPr lang="en-US" b="1" dirty="0" smtClean="0">
                <a:solidFill>
                  <a:schemeClr val="bg2"/>
                </a:solidFill>
              </a:rPr>
              <a:t>….</a:t>
            </a:r>
            <a:endParaRPr lang="en-US" b="1" dirty="0">
              <a:solidFill>
                <a:schemeClr val="bg2"/>
              </a:solidFill>
            </a:endParaRPr>
          </a:p>
        </p:txBody>
      </p:sp>
      <p:sp>
        <p:nvSpPr>
          <p:cNvPr id="3" name="Text Placeholder 2"/>
          <p:cNvSpPr>
            <a:spLocks noGrp="1"/>
          </p:cNvSpPr>
          <p:nvPr>
            <p:ph type="body" idx="1"/>
          </p:nvPr>
        </p:nvSpPr>
        <p:spPr/>
        <p:txBody>
          <a:bodyPr/>
          <a:lstStyle/>
          <a:p>
            <a:pPr>
              <a:buNone/>
            </a:pPr>
            <a:r>
              <a:rPr lang="en-US" sz="1200" dirty="0" smtClean="0"/>
              <a:t>Entire campus is CCTV monitored , comprises of  </a:t>
            </a:r>
            <a:r>
              <a:rPr lang="en-US" sz="1200" dirty="0" smtClean="0"/>
              <a:t>30 </a:t>
            </a:r>
            <a:r>
              <a:rPr lang="en-US" sz="1200" dirty="0" smtClean="0"/>
              <a:t>classrooms  ( lower and upper floors ) , </a:t>
            </a:r>
            <a:r>
              <a:rPr lang="en-US" sz="1200" dirty="0" smtClean="0"/>
              <a:t>10 </a:t>
            </a:r>
            <a:r>
              <a:rPr lang="en-US" sz="1200" dirty="0" smtClean="0"/>
              <a:t>laboratories , </a:t>
            </a:r>
          </a:p>
          <a:p>
            <a:pPr>
              <a:buNone/>
            </a:pPr>
            <a:r>
              <a:rPr lang="en-US" sz="1200" dirty="0" smtClean="0"/>
              <a:t>Seminar room , girl’s common room , student’s union office , gymnasium and a technically equipped </a:t>
            </a:r>
          </a:p>
          <a:p>
            <a:pPr>
              <a:buNone/>
            </a:pPr>
            <a:r>
              <a:rPr lang="en-US" sz="1200" dirty="0" smtClean="0"/>
              <a:t>Central hall , separated by an administrative block </a:t>
            </a:r>
            <a:r>
              <a:rPr lang="en-US" sz="1200" dirty="0" smtClean="0"/>
              <a:t>.</a:t>
            </a:r>
          </a:p>
          <a:p>
            <a:pPr>
              <a:buNone/>
            </a:pPr>
            <a:endParaRPr lang="en-US" sz="1200" dirty="0" smtClean="0"/>
          </a:p>
          <a:p>
            <a:pPr>
              <a:buNone/>
            </a:pPr>
            <a:r>
              <a:rPr lang="en-US" sz="1200" dirty="0" smtClean="0"/>
              <a:t>Campus has separate hostel – 2 blocks ( old and new ) which accommodates 156 girls  . Facilities like </a:t>
            </a:r>
          </a:p>
          <a:p>
            <a:pPr>
              <a:buNone/>
            </a:pPr>
            <a:r>
              <a:rPr lang="en-US" sz="1200" dirty="0" smtClean="0"/>
              <a:t>Coolers , fridge and RO </a:t>
            </a:r>
            <a:r>
              <a:rPr lang="en-US" sz="1200" dirty="0" smtClean="0"/>
              <a:t>system, vending machines </a:t>
            </a:r>
            <a:r>
              <a:rPr lang="en-US" sz="1200" dirty="0" smtClean="0"/>
              <a:t>are provided to the students </a:t>
            </a:r>
            <a:r>
              <a:rPr lang="en-US" dirty="0" smtClean="0"/>
              <a:t>.</a:t>
            </a:r>
          </a:p>
          <a:p>
            <a:pPr>
              <a:buNone/>
            </a:pPr>
            <a:r>
              <a:rPr lang="en-US" dirty="0" smtClean="0"/>
              <a:t>  </a:t>
            </a:r>
            <a:endParaRPr lang="en-US" dirty="0" smtClean="0"/>
          </a:p>
          <a:p>
            <a:pPr>
              <a:buNone/>
            </a:pPr>
            <a:r>
              <a:rPr lang="en-US" sz="1200" dirty="0" smtClean="0"/>
              <a:t>There are properly accessed ramps for the students to enter the classrooms and Administrative block for the</a:t>
            </a:r>
          </a:p>
          <a:p>
            <a:pPr>
              <a:buNone/>
            </a:pPr>
            <a:r>
              <a:rPr lang="en-US" sz="1200" dirty="0" smtClean="0"/>
              <a:t>differently </a:t>
            </a:r>
            <a:r>
              <a:rPr lang="en-US" sz="1200" dirty="0" err="1" smtClean="0"/>
              <a:t>abled</a:t>
            </a:r>
            <a:r>
              <a:rPr lang="en-US" sz="1200" dirty="0" smtClean="0"/>
              <a:t>  students.  Wheel Chairs are also made available as per the requirements.</a:t>
            </a:r>
          </a:p>
          <a:p>
            <a:pPr>
              <a:buNone/>
            </a:pPr>
            <a:r>
              <a:rPr lang="en-US" dirty="0" smtClean="0"/>
              <a:t> </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2"/>
                </a:solidFill>
              </a:rPr>
              <a:t>III. </a:t>
            </a:r>
            <a:r>
              <a:rPr lang="en-US" b="1" u="sng" dirty="0" smtClean="0">
                <a:solidFill>
                  <a:schemeClr val="bg2"/>
                </a:solidFill>
              </a:rPr>
              <a:t>ACADAMIC ACTIVITIES</a:t>
            </a:r>
            <a:r>
              <a:rPr lang="en-US" b="1" dirty="0" smtClean="0">
                <a:solidFill>
                  <a:schemeClr val="bg2"/>
                </a:solidFill>
              </a:rPr>
              <a:t>….</a:t>
            </a:r>
            <a:endParaRPr lang="en-US" b="1" dirty="0">
              <a:solidFill>
                <a:schemeClr val="bg2"/>
              </a:solidFill>
            </a:endParaRPr>
          </a:p>
        </p:txBody>
      </p:sp>
      <p:sp>
        <p:nvSpPr>
          <p:cNvPr id="3" name="Text Placeholder 2"/>
          <p:cNvSpPr>
            <a:spLocks noGrp="1"/>
          </p:cNvSpPr>
          <p:nvPr>
            <p:ph type="body" idx="1"/>
          </p:nvPr>
        </p:nvSpPr>
        <p:spPr>
          <a:xfrm>
            <a:off x="819150" y="1450428"/>
            <a:ext cx="7505700" cy="2988297"/>
          </a:xfrm>
        </p:spPr>
        <p:txBody>
          <a:bodyPr/>
          <a:lstStyle/>
          <a:p>
            <a:pPr>
              <a:buNone/>
            </a:pPr>
            <a:r>
              <a:rPr lang="en-US" sz="1200" dirty="0" smtClean="0"/>
              <a:t>        </a:t>
            </a:r>
            <a:r>
              <a:rPr lang="en-US" sz="1200" u="sng" dirty="0" smtClean="0"/>
              <a:t>Undergraduate Course</a:t>
            </a:r>
            <a:r>
              <a:rPr lang="en-US" sz="1200" dirty="0" smtClean="0"/>
              <a:t>: College is imparting education for Undergraduate degree in Science, Home Science, Arts and Commerce. The strength of students admitted for the session </a:t>
            </a:r>
            <a:r>
              <a:rPr lang="en-US" sz="1200" dirty="0" smtClean="0"/>
              <a:t>2019-2020 </a:t>
            </a:r>
            <a:r>
              <a:rPr lang="en-US" sz="1200" dirty="0" smtClean="0"/>
              <a:t>in B.A., </a:t>
            </a:r>
            <a:r>
              <a:rPr lang="en-US" sz="1200" dirty="0" err="1" smtClean="0">
                <a:hlinkClick r:id="rId2"/>
              </a:rPr>
              <a:t>B.Com</a:t>
            </a:r>
            <a:r>
              <a:rPr lang="en-US" sz="1200" dirty="0" err="1" smtClean="0"/>
              <a:t>.,</a:t>
            </a:r>
            <a:r>
              <a:rPr lang="en-US" sz="1200" dirty="0" err="1" smtClean="0">
                <a:hlinkClick r:id="rId3"/>
              </a:rPr>
              <a:t>B.Sc</a:t>
            </a:r>
            <a:r>
              <a:rPr lang="en-US" sz="1200" dirty="0" smtClean="0"/>
              <a:t>. &amp; </a:t>
            </a:r>
            <a:r>
              <a:rPr lang="en-US" sz="1200" dirty="0" err="1" smtClean="0">
                <a:hlinkClick r:id="rId4"/>
              </a:rPr>
              <a:t>B.Sc.H.Sc</a:t>
            </a:r>
            <a:r>
              <a:rPr lang="en-US" sz="1200" dirty="0" smtClean="0"/>
              <a:t>.  </a:t>
            </a:r>
            <a:r>
              <a:rPr lang="en-US" sz="1200" dirty="0" smtClean="0"/>
              <a:t>Is 5289</a:t>
            </a:r>
            <a:endParaRPr lang="en-US" sz="1200" dirty="0" smtClean="0"/>
          </a:p>
          <a:p>
            <a:r>
              <a:rPr lang="en-US" sz="1200" dirty="0" smtClean="0"/>
              <a:t>In B.A. I, II &amp; III the number of students admitted is </a:t>
            </a:r>
            <a:r>
              <a:rPr lang="en-US" sz="1200" dirty="0" smtClean="0"/>
              <a:t>2988.</a:t>
            </a:r>
            <a:r>
              <a:rPr lang="en-US" sz="1200" dirty="0" smtClean="0"/>
              <a:t>  The subjects offered are </a:t>
            </a:r>
            <a:r>
              <a:rPr lang="en-US" sz="1200" dirty="0" err="1" smtClean="0"/>
              <a:t>Eng.Literature</a:t>
            </a:r>
            <a:r>
              <a:rPr lang="en-US" sz="1200" dirty="0" smtClean="0"/>
              <a:t>;  Hindi Literature; Sanskrit, Urdu, Political Science, History, Sociology, Home Science, Psychology, Geography, </a:t>
            </a:r>
            <a:r>
              <a:rPr lang="en-US" sz="1200" dirty="0" err="1" smtClean="0"/>
              <a:t>Rajasthani</a:t>
            </a:r>
            <a:r>
              <a:rPr lang="en-US" sz="1200" dirty="0" smtClean="0"/>
              <a:t>, Music, Fine Arts, Economics, Public  Administration; Philosophy </a:t>
            </a:r>
            <a:r>
              <a:rPr lang="en-US" sz="1200" dirty="0" smtClean="0"/>
              <a:t>, </a:t>
            </a:r>
            <a:r>
              <a:rPr lang="en-US" sz="1200" dirty="0" smtClean="0"/>
              <a:t>Environmental </a:t>
            </a:r>
            <a:r>
              <a:rPr lang="en-US" sz="1200" dirty="0" smtClean="0"/>
              <a:t>Studies, </a:t>
            </a:r>
            <a:r>
              <a:rPr lang="en-US" sz="1200" dirty="0" err="1" smtClean="0"/>
              <a:t>journaliysm</a:t>
            </a:r>
            <a:r>
              <a:rPr lang="en-US" sz="1200" dirty="0" smtClean="0"/>
              <a:t>, Mask Communication and Physical Education.</a:t>
            </a:r>
            <a:endParaRPr lang="en-US" sz="1200" dirty="0" smtClean="0"/>
          </a:p>
          <a:p>
            <a:r>
              <a:rPr lang="en-US" sz="1200" dirty="0" smtClean="0"/>
              <a:t>In </a:t>
            </a:r>
            <a:r>
              <a:rPr lang="en-US" sz="1200" dirty="0" err="1" smtClean="0">
                <a:hlinkClick r:id="rId2"/>
              </a:rPr>
              <a:t>B.Com</a:t>
            </a:r>
            <a:r>
              <a:rPr lang="en-US" sz="1200" dirty="0" smtClean="0"/>
              <a:t>. I, II &amp; III the students admitted is </a:t>
            </a:r>
            <a:r>
              <a:rPr lang="en-US" sz="1200" dirty="0" smtClean="0"/>
              <a:t>1297</a:t>
            </a:r>
            <a:r>
              <a:rPr lang="en-US" sz="1200" dirty="0" smtClean="0"/>
              <a:t>. </a:t>
            </a:r>
            <a:r>
              <a:rPr lang="en-US" sz="1200" dirty="0" smtClean="0"/>
              <a:t>There are three department viz. Accounting, Business Administration and Bus. Fin. &amp; Economics  All optional subjects are taught.</a:t>
            </a:r>
          </a:p>
          <a:p>
            <a:r>
              <a:rPr lang="en-US" sz="1200" dirty="0" smtClean="0"/>
              <a:t>In </a:t>
            </a:r>
            <a:r>
              <a:rPr lang="en-US" sz="1200" dirty="0" smtClean="0">
                <a:hlinkClick r:id="rId3"/>
              </a:rPr>
              <a:t>B.Sc</a:t>
            </a:r>
            <a:r>
              <a:rPr lang="en-US" sz="1200" dirty="0" smtClean="0"/>
              <a:t>. I, II &amp; III the total number of students admitted was </a:t>
            </a:r>
            <a:r>
              <a:rPr lang="en-US" sz="1200" dirty="0" smtClean="0"/>
              <a:t>971.</a:t>
            </a:r>
            <a:r>
              <a:rPr lang="en-US" sz="1200" dirty="0" smtClean="0"/>
              <a:t>  The subjects offered are Botany, Chemistry, Zoology, Physics &amp; </a:t>
            </a:r>
            <a:r>
              <a:rPr lang="en-US" sz="1200" dirty="0" err="1" smtClean="0"/>
              <a:t>Maths</a:t>
            </a:r>
            <a:r>
              <a:rPr lang="en-US" sz="1200" dirty="0" smtClean="0"/>
              <a:t> and Statistics are taught.</a:t>
            </a:r>
          </a:p>
          <a:p>
            <a:r>
              <a:rPr lang="en-US" sz="1200" dirty="0" smtClean="0"/>
              <a:t>In </a:t>
            </a:r>
            <a:r>
              <a:rPr lang="en-US" sz="1200" dirty="0" smtClean="0">
                <a:hlinkClick r:id="rId3"/>
              </a:rPr>
              <a:t>B.Sc</a:t>
            </a:r>
            <a:r>
              <a:rPr lang="en-US" sz="1200" dirty="0" smtClean="0"/>
              <a:t>. Home Science the number of students is </a:t>
            </a:r>
            <a:r>
              <a:rPr lang="en-US" sz="1200" dirty="0" smtClean="0"/>
              <a:t>33</a:t>
            </a:r>
            <a:r>
              <a:rPr lang="en-US" sz="1200" dirty="0" smtClean="0"/>
              <a:t>. </a:t>
            </a:r>
            <a:r>
              <a:rPr lang="en-US" sz="1200" dirty="0" smtClean="0"/>
              <a:t>Subjects like Human Development, Home Management, Food &amp; Nutrition; Clothing &amp; Textile; Extension Education &amp; Women Physiology are offered</a:t>
            </a:r>
          </a:p>
          <a:p>
            <a:pPr>
              <a:buNone/>
            </a:pPr>
            <a:endParaRPr lang="en-US" sz="1400" b="1" dirty="0" smtClean="0"/>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2"/>
                </a:solidFill>
              </a:rPr>
              <a:t>IV. </a:t>
            </a:r>
            <a:r>
              <a:rPr lang="en-US" b="1" u="sng" dirty="0" smtClean="0">
                <a:solidFill>
                  <a:schemeClr val="bg2"/>
                </a:solidFill>
              </a:rPr>
              <a:t>NON – ACADEMIC ACTIVITIES</a:t>
            </a:r>
            <a:r>
              <a:rPr lang="en-US" b="1" dirty="0" smtClean="0">
                <a:solidFill>
                  <a:schemeClr val="bg2"/>
                </a:solidFill>
              </a:rPr>
              <a:t> …..</a:t>
            </a:r>
            <a:endParaRPr lang="en-US" b="1" dirty="0">
              <a:solidFill>
                <a:schemeClr val="bg2"/>
              </a:solidFill>
            </a:endParaRPr>
          </a:p>
        </p:txBody>
      </p:sp>
      <p:sp>
        <p:nvSpPr>
          <p:cNvPr id="3" name="Text Placeholder 2"/>
          <p:cNvSpPr>
            <a:spLocks noGrp="1"/>
          </p:cNvSpPr>
          <p:nvPr>
            <p:ph type="body" idx="1"/>
          </p:nvPr>
        </p:nvSpPr>
        <p:spPr>
          <a:xfrm>
            <a:off x="819150" y="1429407"/>
            <a:ext cx="7505700" cy="3009318"/>
          </a:xfrm>
        </p:spPr>
        <p:txBody>
          <a:bodyPr/>
          <a:lstStyle/>
          <a:p>
            <a:pPr>
              <a:buNone/>
            </a:pPr>
            <a:r>
              <a:rPr lang="en-US" dirty="0" smtClean="0"/>
              <a:t>Besides academic ,  non-academic activities which are a part of a student’s overall development  i.e. both </a:t>
            </a:r>
          </a:p>
          <a:p>
            <a:pPr>
              <a:buNone/>
            </a:pPr>
            <a:r>
              <a:rPr lang="en-US" dirty="0" smtClean="0"/>
              <a:t>Physical as well as mental strength , are also emphasized  in the campus .</a:t>
            </a:r>
          </a:p>
          <a:p>
            <a:pPr>
              <a:buNone/>
            </a:pPr>
            <a:r>
              <a:rPr lang="en-US" dirty="0" smtClean="0"/>
              <a:t>The activities are divided into :</a:t>
            </a:r>
          </a:p>
          <a:p>
            <a:pPr marL="488950" indent="-342900">
              <a:buAutoNum type="alphaUcParenBoth"/>
            </a:pPr>
            <a:r>
              <a:rPr lang="en-US" b="1" u="sng" dirty="0" smtClean="0"/>
              <a:t>PHYSICAL </a:t>
            </a:r>
            <a:r>
              <a:rPr lang="en-US" b="1" dirty="0" smtClean="0"/>
              <a:t> :  </a:t>
            </a:r>
          </a:p>
          <a:p>
            <a:pPr marL="488950" indent="-342900">
              <a:buNone/>
            </a:pPr>
            <a:r>
              <a:rPr lang="en-US" b="1" dirty="0" smtClean="0"/>
              <a:t>         (a) </a:t>
            </a:r>
            <a:r>
              <a:rPr lang="en-US" b="1" u="sng" dirty="0" smtClean="0"/>
              <a:t>SPORTS &amp; YOGA</a:t>
            </a:r>
            <a:endParaRPr lang="en-US" dirty="0" smtClean="0"/>
          </a:p>
          <a:p>
            <a:r>
              <a:rPr lang="en-US" dirty="0" smtClean="0"/>
              <a:t>With aim for holistic development of our students and so we have at KNCW well-equipped courts for Volley Ball, Basket Ball, Table Tennis and also maintains Gymnasium for students. </a:t>
            </a:r>
          </a:p>
          <a:p>
            <a:r>
              <a:rPr lang="en-US" dirty="0" smtClean="0"/>
              <a:t>A Sports and Yoga  In-charge  is there at K.N. CW for the entire session . </a:t>
            </a:r>
            <a:r>
              <a:rPr lang="en-US" dirty="0" smtClean="0"/>
              <a:t>Under the </a:t>
            </a:r>
            <a:r>
              <a:rPr lang="en-US" dirty="0" smtClean="0"/>
              <a:t>able guidance students are trained in various games viz. Power Lifting, </a:t>
            </a:r>
            <a:r>
              <a:rPr lang="en-US" dirty="0" err="1" smtClean="0"/>
              <a:t>Kabbaddi</a:t>
            </a:r>
            <a:r>
              <a:rPr lang="en-US" dirty="0" smtClean="0"/>
              <a:t>, </a:t>
            </a:r>
            <a:r>
              <a:rPr lang="en-US" dirty="0" err="1" smtClean="0"/>
              <a:t>Kho</a:t>
            </a:r>
            <a:r>
              <a:rPr lang="en-US" dirty="0" smtClean="0"/>
              <a:t> </a:t>
            </a:r>
            <a:r>
              <a:rPr lang="en-US" dirty="0" err="1" smtClean="0"/>
              <a:t>Kho</a:t>
            </a:r>
            <a:r>
              <a:rPr lang="en-US" dirty="0" smtClean="0"/>
              <a:t>, Volley Ball, Hockey, Table Tennis, Boxing, Soft Ball.  As a Yoga Trainer </a:t>
            </a:r>
            <a:r>
              <a:rPr lang="en-US" dirty="0" smtClean="0"/>
              <a:t>also </a:t>
            </a:r>
            <a:r>
              <a:rPr lang="en-US" dirty="0" smtClean="0"/>
              <a:t>trains the students for Yoga learning. Students actively  participate in various sports activities  games and also brings laurels for the University</a:t>
            </a:r>
            <a:endParaRPr lang="en-US"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19150" y="651641"/>
            <a:ext cx="7505700" cy="3787084"/>
          </a:xfrm>
        </p:spPr>
        <p:txBody>
          <a:bodyPr/>
          <a:lstStyle/>
          <a:p>
            <a:pPr>
              <a:buNone/>
            </a:pPr>
            <a:r>
              <a:rPr lang="en-US" b="1" dirty="0" smtClean="0"/>
              <a:t>(b) </a:t>
            </a:r>
            <a:r>
              <a:rPr lang="en-US" b="1" u="sng" dirty="0" smtClean="0"/>
              <a:t>NATIONAL CADET CORPS</a:t>
            </a:r>
            <a:r>
              <a:rPr lang="en-US" b="1" dirty="0" smtClean="0"/>
              <a:t> :</a:t>
            </a:r>
            <a:endParaRPr lang="en-US" dirty="0" smtClean="0"/>
          </a:p>
          <a:p>
            <a:r>
              <a:rPr lang="en-US" dirty="0" smtClean="0"/>
              <a:t>In the </a:t>
            </a:r>
            <a:r>
              <a:rPr lang="en-US" dirty="0" smtClean="0"/>
              <a:t>NCC, 2. Raj armed </a:t>
            </a:r>
            <a:r>
              <a:rPr lang="en-US" dirty="0" err="1" smtClean="0"/>
              <a:t>squd</a:t>
            </a:r>
            <a:r>
              <a:rPr lang="en-US" dirty="0" smtClean="0"/>
              <a:t>,  girl </a:t>
            </a:r>
            <a:r>
              <a:rPr lang="en-US" dirty="0" smtClean="0"/>
              <a:t>cadets of all streams are enrolled from K.NCW under the guidance and supervision of Lieutenant.  She is the In-charge of NCC Army wing at the College.</a:t>
            </a:r>
          </a:p>
          <a:p>
            <a:r>
              <a:rPr lang="en-US" dirty="0" smtClean="0"/>
              <a:t>Similarly, NCC Air wing is also run at K.N. College.  Another Lieutenant , is the In-charge of the NCC Air Wing at K.N. College.</a:t>
            </a:r>
          </a:p>
          <a:p>
            <a:pPr>
              <a:buNone/>
            </a:pPr>
            <a:endParaRPr lang="en-US" dirty="0" smtClean="0"/>
          </a:p>
          <a:p>
            <a:pPr>
              <a:buNone/>
            </a:pPr>
            <a:r>
              <a:rPr lang="en-US" b="1" dirty="0" smtClean="0">
                <a:solidFill>
                  <a:schemeClr val="bg2"/>
                </a:solidFill>
              </a:rPr>
              <a:t>(c)</a:t>
            </a:r>
            <a:r>
              <a:rPr lang="en-US" b="1" u="sng" dirty="0" smtClean="0">
                <a:solidFill>
                  <a:schemeClr val="bg2"/>
                </a:solidFill>
              </a:rPr>
              <a:t> </a:t>
            </a:r>
            <a:r>
              <a:rPr lang="en-US" b="1" u="sng" dirty="0" smtClean="0"/>
              <a:t>NATIONAL SERVICE SCHEME :</a:t>
            </a:r>
            <a:endParaRPr lang="en-US" dirty="0" smtClean="0"/>
          </a:p>
          <a:p>
            <a:r>
              <a:rPr lang="en-US" dirty="0" smtClean="0"/>
              <a:t>WE also have the student- volunteer program National Service Scheme popularly known as NSS. The K.NCW has six NSS Units.  The NSS Program Officers are the In-charge head of each unit . Students enrolled in NSS are nurtured to work for the people and among the people . The students work with different NGO’s, organizations and institutions for the welfare of the underprivileged thus contributing in their own way to make this world a better place to live in. .</a:t>
            </a:r>
          </a:p>
          <a:p>
            <a:pPr>
              <a:buNone/>
            </a:pPr>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19150" y="809297"/>
            <a:ext cx="7505700" cy="3629428"/>
          </a:xfrm>
        </p:spPr>
        <p:txBody>
          <a:bodyPr/>
          <a:lstStyle/>
          <a:p>
            <a:pPr>
              <a:buNone/>
            </a:pPr>
            <a:r>
              <a:rPr lang="en-US" b="1" dirty="0" smtClean="0"/>
              <a:t>(d) </a:t>
            </a:r>
            <a:r>
              <a:rPr lang="en-US" b="1" u="sng" dirty="0" smtClean="0"/>
              <a:t>BHARAT SCOUTS &amp; GUIDES</a:t>
            </a:r>
            <a:r>
              <a:rPr lang="en-US" b="1" dirty="0" smtClean="0"/>
              <a:t> :</a:t>
            </a:r>
            <a:endParaRPr lang="en-US" dirty="0" smtClean="0"/>
          </a:p>
          <a:p>
            <a:r>
              <a:rPr lang="en-US" dirty="0" smtClean="0"/>
              <a:t>A Ranger Group Leader , administers various types of activities held by the students at K.N. College , for the social causes like visiting and helping old age homes , slum areas and villages .</a:t>
            </a:r>
          </a:p>
          <a:p>
            <a:pPr>
              <a:buNone/>
            </a:pPr>
            <a:endParaRPr lang="en-US" dirty="0" smtClean="0"/>
          </a:p>
          <a:p>
            <a:pPr>
              <a:buNone/>
            </a:pPr>
            <a:r>
              <a:rPr lang="en-US" b="1" dirty="0" smtClean="0"/>
              <a:t>(e)</a:t>
            </a:r>
            <a:r>
              <a:rPr lang="en-US" dirty="0" smtClean="0"/>
              <a:t> </a:t>
            </a:r>
            <a:r>
              <a:rPr lang="en-US" b="1" u="sng" dirty="0" smtClean="0"/>
              <a:t>HINDUSTAN SCOUTS AND GUIDES</a:t>
            </a:r>
            <a:r>
              <a:rPr lang="en-US" b="1" dirty="0" smtClean="0"/>
              <a:t> :</a:t>
            </a:r>
          </a:p>
          <a:p>
            <a:r>
              <a:rPr lang="en-US" dirty="0" smtClean="0"/>
              <a:t>Large number of students enroll themselves for helping poor , needy , hospitalized and for charitable trusts under the guidance of a group leader .</a:t>
            </a:r>
          </a:p>
          <a:p>
            <a:pPr>
              <a:buNone/>
            </a:pPr>
            <a:endParaRPr lang="en-US" dirty="0" smtClean="0"/>
          </a:p>
          <a:p>
            <a:pPr>
              <a:buNone/>
            </a:pPr>
            <a:r>
              <a:rPr lang="en-US" b="1" dirty="0" smtClean="0"/>
              <a:t>(B)   </a:t>
            </a:r>
            <a:r>
              <a:rPr lang="en-US" b="1" u="sng" dirty="0" smtClean="0"/>
              <a:t>LEGAL</a:t>
            </a:r>
            <a:r>
              <a:rPr lang="en-US" b="1" dirty="0" smtClean="0"/>
              <a:t> :</a:t>
            </a:r>
            <a:r>
              <a:rPr lang="en-US" b="1" u="sng" dirty="0" smtClean="0"/>
              <a:t> </a:t>
            </a:r>
          </a:p>
          <a:p>
            <a:pPr>
              <a:buNone/>
            </a:pPr>
            <a:r>
              <a:rPr lang="en-US" b="1" dirty="0" smtClean="0"/>
              <a:t>         </a:t>
            </a:r>
            <a:r>
              <a:rPr lang="en-US" b="1" u="sng" dirty="0" smtClean="0"/>
              <a:t>LEGAL SERVICE CLINIC </a:t>
            </a:r>
            <a:r>
              <a:rPr lang="en-US" b="1" dirty="0" smtClean="0"/>
              <a:t>:</a:t>
            </a:r>
            <a:endParaRPr lang="en-US" dirty="0" smtClean="0"/>
          </a:p>
          <a:p>
            <a:r>
              <a:rPr lang="en-US" dirty="0" smtClean="0"/>
              <a:t>The college also has a Legal Service Clinic where an advocate appointed by the District Legal Service Authority  comes twice a week at KNCW.  Through this legal cell Students are  made aware of their Legal rights and duties.</a:t>
            </a:r>
          </a:p>
          <a:p>
            <a:pPr>
              <a:buNone/>
            </a:pPr>
            <a:endParaRPr lang="en-US" b="1" dirty="0" smtClean="0"/>
          </a:p>
          <a:p>
            <a:endParaRPr lang="en-US" b="1"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19150" y="895350"/>
            <a:ext cx="7505700" cy="3543375"/>
          </a:xfrm>
        </p:spPr>
        <p:txBody>
          <a:bodyPr/>
          <a:lstStyle/>
          <a:p>
            <a:pPr>
              <a:buNone/>
            </a:pPr>
            <a:r>
              <a:rPr lang="en-US" b="1" dirty="0" smtClean="0"/>
              <a:t>(C) </a:t>
            </a:r>
            <a:r>
              <a:rPr lang="en-US" b="1" u="sng" dirty="0" smtClean="0"/>
              <a:t>CAREER COUNSELING CELL</a:t>
            </a:r>
            <a:r>
              <a:rPr lang="en-US" b="1" dirty="0" smtClean="0"/>
              <a:t> :</a:t>
            </a:r>
          </a:p>
          <a:p>
            <a:r>
              <a:rPr lang="en-US" dirty="0" smtClean="0"/>
              <a:t>There is a Career Counseling Cell in the college premises. A mentor or a guide , along with her team counsels, guides and motivates students about career opportunities after graduation. Experts are invited from every field to deliver lectures on new emerging avenues and career opportunities in the global world.</a:t>
            </a:r>
          </a:p>
          <a:p>
            <a:pPr>
              <a:buNone/>
            </a:pPr>
            <a:endParaRPr lang="en-US" dirty="0" smtClean="0"/>
          </a:p>
          <a:p>
            <a:pPr marL="488950" indent="-342900">
              <a:buAutoNum type="alphaUcParenBoth" startAt="4"/>
            </a:pPr>
            <a:r>
              <a:rPr lang="en-US" b="1" u="sng" dirty="0" smtClean="0"/>
              <a:t>PLACEMENT CELL :</a:t>
            </a:r>
            <a:endParaRPr lang="en-US" dirty="0" smtClean="0"/>
          </a:p>
          <a:p>
            <a:pPr marL="488950" indent="-342900"/>
            <a:r>
              <a:rPr lang="en-US" dirty="0" smtClean="0"/>
              <a:t>The college has a Placement Cell where the students are groomed and are apprised about different job avenues.   Time to time the cell organize placement campus also in the College. </a:t>
            </a:r>
          </a:p>
          <a:p>
            <a:pPr marL="488950" indent="-342900">
              <a:buNone/>
            </a:pPr>
            <a:endParaRPr lang="en-US" dirty="0" smtClean="0"/>
          </a:p>
          <a:p>
            <a:pPr>
              <a:buNone/>
            </a:pPr>
            <a:r>
              <a:rPr lang="en-US" b="1" dirty="0" smtClean="0"/>
              <a:t>(E)    </a:t>
            </a:r>
            <a:r>
              <a:rPr lang="en-US" b="1" u="sng" dirty="0" smtClean="0"/>
              <a:t>NET WORK RESOURCE CENTRE</a:t>
            </a:r>
            <a:endParaRPr lang="en-US" dirty="0" smtClean="0"/>
          </a:p>
          <a:p>
            <a:r>
              <a:rPr lang="en-US" dirty="0" smtClean="0"/>
              <a:t>There is a  Net Work Resource Centre at KNCW. The objective of the Net Work Resource Centre is to create awareness among students and staff about the use of computers, online learning, social networking, etc.</a:t>
            </a:r>
          </a:p>
          <a:p>
            <a:pPr marL="488950" indent="-342900">
              <a:buNone/>
            </a:pPr>
            <a:endParaRPr lang="en-US" b="1" dirty="0" smtClean="0"/>
          </a:p>
          <a:p>
            <a:pPr>
              <a:buNone/>
            </a:pPr>
            <a:endParaRPr lang="en-US" dirty="0" smtClean="0"/>
          </a:p>
          <a:p>
            <a:pPr>
              <a:buNone/>
            </a:pPr>
            <a:endParaRPr lang="en-US" dirty="0" smtClean="0"/>
          </a:p>
          <a:p>
            <a:pPr>
              <a:buNone/>
            </a:pPr>
            <a:endParaRPr lang="en-US"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19150" y="628650"/>
            <a:ext cx="7505700" cy="3810075"/>
          </a:xfrm>
        </p:spPr>
        <p:txBody>
          <a:bodyPr/>
          <a:lstStyle/>
          <a:p>
            <a:pPr>
              <a:buNone/>
            </a:pPr>
            <a:r>
              <a:rPr lang="en-US" b="1" dirty="0" smtClean="0"/>
              <a:t>(F) </a:t>
            </a:r>
            <a:r>
              <a:rPr lang="en-US" b="1" u="sng" dirty="0" smtClean="0"/>
              <a:t>ANTI RAGGING COMMITTEE</a:t>
            </a:r>
            <a:endParaRPr lang="en-US" dirty="0" smtClean="0"/>
          </a:p>
          <a:p>
            <a:r>
              <a:rPr lang="en-US" dirty="0" smtClean="0"/>
              <a:t>The college also has a Anti Ragging Committee to prevent ragging in the campus.  The National Anti Ragging Help line No.1800-180-5522 is also displayed on the Student  Notice Board for any incidence related to ragging.    </a:t>
            </a:r>
          </a:p>
          <a:p>
            <a:pPr>
              <a:buNone/>
            </a:pPr>
            <a:endParaRPr lang="en-US" dirty="0" smtClean="0"/>
          </a:p>
          <a:p>
            <a:pPr>
              <a:buNone/>
            </a:pPr>
            <a:r>
              <a:rPr lang="en-US" b="1" dirty="0" smtClean="0"/>
              <a:t>(G) </a:t>
            </a:r>
            <a:r>
              <a:rPr lang="en-US" b="1" u="sng" dirty="0" smtClean="0"/>
              <a:t>NUSSD :</a:t>
            </a:r>
            <a:endParaRPr lang="en-US" dirty="0" smtClean="0"/>
          </a:p>
          <a:p>
            <a:r>
              <a:rPr lang="en-US" dirty="0" smtClean="0"/>
              <a:t>An MOU was signed between Tata Institute of Social Sciences, Mumbai and </a:t>
            </a:r>
            <a:r>
              <a:rPr lang="en-US" dirty="0" err="1" smtClean="0"/>
              <a:t>Kamla</a:t>
            </a:r>
            <a:r>
              <a:rPr lang="en-US" dirty="0" smtClean="0"/>
              <a:t> Nehru College for Women on National University Students’ Skill Development Program.  The program was launched at K.N. College where above 100 students were registered.</a:t>
            </a:r>
          </a:p>
          <a:p>
            <a:r>
              <a:rPr lang="en-US" dirty="0" smtClean="0"/>
              <a:t>A Program Officer and her team enhances the students on various program , such as Foundation Courses, Youth Leadership, English Communication, etc.</a:t>
            </a:r>
          </a:p>
          <a:p>
            <a:pPr>
              <a:buNone/>
            </a:pPr>
            <a:endParaRPr lang="en-US" dirty="0" smtClean="0"/>
          </a:p>
          <a:p>
            <a:pPr>
              <a:buNone/>
            </a:pPr>
            <a:r>
              <a:rPr lang="en-US" b="1" dirty="0" smtClean="0"/>
              <a:t>(H) </a:t>
            </a:r>
            <a:r>
              <a:rPr lang="en-US" b="1" u="sng" dirty="0" smtClean="0"/>
              <a:t>IQAC Cell</a:t>
            </a:r>
            <a:endParaRPr lang="en-US" dirty="0" smtClean="0"/>
          </a:p>
          <a:p>
            <a:r>
              <a:rPr lang="en-US" dirty="0" smtClean="0"/>
              <a:t>The college has a mechanism for planning, guiding and monitoring Quality Assurance as well as Quality Enhancement activities of the college. This is Internal Quality Assurance Cell. The Cell is constituted to monitor and improve the quality so that the best can be provided to the stakeholders.</a:t>
            </a:r>
          </a:p>
          <a:p>
            <a:pPr>
              <a:buNone/>
            </a:pPr>
            <a:endParaRPr lang="en-US" b="1"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252</TotalTime>
  <Words>1180</Words>
  <Application>Microsoft Office PowerPoint</Application>
  <PresentationFormat>On-screen Show (16:9)</PresentationFormat>
  <Paragraphs>117</Paragraphs>
  <Slides>16</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Nunito</vt:lpstr>
      <vt:lpstr>Calibri</vt:lpstr>
      <vt:lpstr>Shift</vt:lpstr>
      <vt:lpstr>KAMLA NEHRU COLLEGE FOR WOMEN</vt:lpstr>
      <vt:lpstr>I. REGARDING US ….</vt:lpstr>
      <vt:lpstr>II . PHYSICALLY AND VISUALLY FRIENDLY CAMPUS ….</vt:lpstr>
      <vt:lpstr>III. ACADAMIC ACTIVITIES….</vt:lpstr>
      <vt:lpstr>IV. NON – ACADEMIC ACTIVITIES …..</vt:lpstr>
      <vt:lpstr>Slide 6</vt:lpstr>
      <vt:lpstr>Slide 7</vt:lpstr>
      <vt:lpstr>Slide 8</vt:lpstr>
      <vt:lpstr>Slide 9</vt:lpstr>
      <vt:lpstr>V . OTHER BODIES OF KNCW …..</vt:lpstr>
      <vt:lpstr>Slide 11</vt:lpstr>
      <vt:lpstr>Slide 12</vt:lpstr>
      <vt:lpstr>VI . PILLARS OF OUR INSTITUTION :</vt:lpstr>
      <vt:lpstr>Slide 14</vt:lpstr>
      <vt:lpstr>VII . OTHER PURSUITS :</vt:lpstr>
      <vt:lpstr>VIII . NEW DEVELOPMENTS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KAMLA NEHRU COLLEGE FOR WOMEN</dc:title>
  <dc:creator>HP</dc:creator>
  <cp:lastModifiedBy>hp AIO</cp:lastModifiedBy>
  <cp:revision>45</cp:revision>
  <dcterms:modified xsi:type="dcterms:W3CDTF">2020-06-30T10:03:00Z</dcterms:modified>
</cp:coreProperties>
</file>